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7" r:id="rId3"/>
    <p:sldId id="305" r:id="rId4"/>
    <p:sldId id="266" r:id="rId5"/>
    <p:sldId id="268" r:id="rId6"/>
    <p:sldId id="269" r:id="rId7"/>
    <p:sldId id="267" r:id="rId8"/>
    <p:sldId id="308" r:id="rId9"/>
    <p:sldId id="309" r:id="rId10"/>
    <p:sldId id="310" r:id="rId11"/>
    <p:sldId id="312" r:id="rId12"/>
    <p:sldId id="313" r:id="rId13"/>
    <p:sldId id="345" r:id="rId14"/>
    <p:sldId id="348" r:id="rId15"/>
    <p:sldId id="315" r:id="rId16"/>
    <p:sldId id="317" r:id="rId17"/>
    <p:sldId id="318" r:id="rId18"/>
    <p:sldId id="360" r:id="rId19"/>
    <p:sldId id="319" r:id="rId20"/>
    <p:sldId id="320" r:id="rId21"/>
    <p:sldId id="322" r:id="rId22"/>
    <p:sldId id="323" r:id="rId23"/>
    <p:sldId id="324" r:id="rId24"/>
    <p:sldId id="325" r:id="rId25"/>
    <p:sldId id="327" r:id="rId26"/>
    <p:sldId id="347" r:id="rId27"/>
    <p:sldId id="329" r:id="rId28"/>
    <p:sldId id="330" r:id="rId29"/>
    <p:sldId id="331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61" r:id="rId39"/>
    <p:sldId id="332" r:id="rId40"/>
    <p:sldId id="264" r:id="rId4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37" autoAdjust="0"/>
  </p:normalViewPr>
  <p:slideViewPr>
    <p:cSldViewPr>
      <p:cViewPr varScale="1">
        <p:scale>
          <a:sx n="83" d="100"/>
          <a:sy n="83" d="100"/>
        </p:scale>
        <p:origin x="208" y="4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720A89-020E-42E1-AB3B-8FCF9279AA3F}" type="doc">
      <dgm:prSet loTypeId="urn:microsoft.com/office/officeart/2005/8/layout/h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E5E06B-E916-4E21-9BAB-E335AA134407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Content Motivation Theories</a:t>
          </a:r>
        </a:p>
      </dgm:t>
    </dgm:pt>
    <dgm:pt modelId="{67CBE7C1-5E65-4C76-80BE-132912178F74}" type="parTrans" cxnId="{F09662A8-406F-404C-A378-EE061F9E5F93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11D0809-F295-4C06-A797-1AD042FB638B}" type="sibTrans" cxnId="{F09662A8-406F-404C-A378-EE061F9E5F93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7269874-300F-4EBE-ACD5-C8328EBE65C6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Hierarchy of needs theory</a:t>
          </a:r>
        </a:p>
      </dgm:t>
    </dgm:pt>
    <dgm:pt modelId="{96B933A6-C4BD-48BB-B28E-936C23A0F2F2}" type="parTrans" cxnId="{B221F22D-8092-4B0D-8D11-68F3804704C7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DBB2BAE-DAD2-4027-A7CA-42B21D445E9F}" type="sibTrans" cxnId="{B221F22D-8092-4B0D-8D11-68F3804704C7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F88DAFA-62ED-4BD1-8C28-D28015D37931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Process Motivation Theories</a:t>
          </a:r>
        </a:p>
      </dgm:t>
    </dgm:pt>
    <dgm:pt modelId="{DC06204C-DC3C-4753-888E-F8090D94CA62}" type="parTrans" cxnId="{C6DD5866-FBB2-430D-A6F2-46402030CF9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66ABB08-D025-484E-B16A-7578F2F22F7F}" type="sibTrans" cxnId="{C6DD5866-FBB2-430D-A6F2-46402030CF9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E1E5A1A-9862-4B4C-AB08-9F9A2FB7770D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Equity theory</a:t>
          </a:r>
        </a:p>
      </dgm:t>
    </dgm:pt>
    <dgm:pt modelId="{AF7586E6-3AF0-4A44-B6E4-518C2FD6F619}" type="parTrans" cxnId="{AF639D2D-2BCF-457D-B5A4-7F5FC39A9C3B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4292ECB-25F9-45CC-88E0-0E83AAB98420}" type="sibTrans" cxnId="{AF639D2D-2BCF-457D-B5A4-7F5FC39A9C3B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A947F88-EF55-4E50-8969-172904F24F0B}">
      <dgm:prSet phldrT="[Text]"/>
      <dgm:spPr>
        <a:solidFill>
          <a:srgbClr val="D2E28A">
            <a:shade val="30000"/>
            <a:satMod val="115000"/>
          </a:srgb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Reinforcement Theory</a:t>
          </a:r>
        </a:p>
      </dgm:t>
    </dgm:pt>
    <dgm:pt modelId="{9C44E44E-AB9B-408E-9C81-C4C43482CDF4}" type="parTrans" cxnId="{E589D38F-2FD0-4D13-80D6-824009E048A1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5F047EE-FDD8-4A1E-84D8-16E3E50A5FB8}" type="sibTrans" cxnId="{E589D38F-2FD0-4D13-80D6-824009E048A1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71282FA-0EE3-459F-BA4A-7B857997A8BD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Two-factor theory</a:t>
          </a:r>
        </a:p>
      </dgm:t>
    </dgm:pt>
    <dgm:pt modelId="{31C6FE0E-2421-4F34-95D2-53A376D7CBE5}" type="parTrans" cxnId="{6DD93FCB-A59C-4601-92C2-C6E79F9BD97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63FD92B-718E-4A57-A586-441E013CFF00}" type="sibTrans" cxnId="{6DD93FCB-A59C-4601-92C2-C6E79F9BD97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F86F65C-2AAE-4C6A-8070-A642453730A6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Acquired needs theory</a:t>
          </a:r>
        </a:p>
      </dgm:t>
    </dgm:pt>
    <dgm:pt modelId="{3B7DDBD7-0B4B-4AF7-85C7-06F8F7E9C24F}" type="parTrans" cxnId="{945D32AD-E45C-4DC4-A13F-9C8C80693512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FFE96AA-E720-42B2-8918-A1E7E057427B}" type="sibTrans" cxnId="{945D32AD-E45C-4DC4-A13F-9C8C80693512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9F42D70-818A-4466-A1A2-168B32241993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Expectancy theory</a:t>
          </a:r>
        </a:p>
      </dgm:t>
    </dgm:pt>
    <dgm:pt modelId="{E98DFA44-DD92-4E6E-B7DD-7E650060884F}" type="parTrans" cxnId="{E9E631A0-24EB-4F5A-BAFB-BCE7F8775CE1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55CEC0E-C5E7-4BE0-8452-1E68D4487625}" type="sibTrans" cxnId="{E9E631A0-24EB-4F5A-BAFB-BCE7F8775CE1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2A9433D-CB1A-4841-9DEC-DF27AF0ACA7D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Goal-setting theory</a:t>
          </a:r>
        </a:p>
      </dgm:t>
    </dgm:pt>
    <dgm:pt modelId="{BD48A2D7-1B09-4B50-B959-4968E807147D}" type="parTrans" cxnId="{8487FB9C-E382-4CAE-8926-742DB565787E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9E02C6B-95C1-4661-959F-BFE9C3E51FFC}" type="sibTrans" cxnId="{8487FB9C-E382-4CAE-8926-742DB565787E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744240B-FAF6-460D-B58F-293D1610A37C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Positive </a:t>
          </a:r>
        </a:p>
      </dgm:t>
    </dgm:pt>
    <dgm:pt modelId="{944D2162-7BB6-4B86-B233-E02AEB6C0F4F}" type="parTrans" cxnId="{7759E534-B489-4E7E-A544-DB56CE0C6F7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0B8BAD4-23F9-41D7-B2B7-BC3996975144}" type="sibTrans" cxnId="{7759E534-B489-4E7E-A544-DB56CE0C6F7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8D28986-1AC9-4401-AE6C-06D05D75D324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Avoidance </a:t>
          </a:r>
        </a:p>
      </dgm:t>
    </dgm:pt>
    <dgm:pt modelId="{470A9728-1DCA-4B80-BC74-F9FD38FF00A2}" type="parTrans" cxnId="{336F0645-C5C9-407A-B2C7-BB87712799B7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5212A02-0B5A-4EF6-BACE-FB35CAB51573}" type="sibTrans" cxnId="{336F0645-C5C9-407A-B2C7-BB87712799B7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5E0194E-0146-4B70-960A-619A1F8A8A70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Extinction </a:t>
          </a:r>
        </a:p>
      </dgm:t>
    </dgm:pt>
    <dgm:pt modelId="{0DD8B640-0B8C-4992-BD4F-C87964C96A14}" type="parTrans" cxnId="{4A0184D6-4BFB-4AE0-91C0-304D05BD31FC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9CFCBBC-5CB4-461D-9D42-4F895C20EF43}" type="sibTrans" cxnId="{4A0184D6-4BFB-4AE0-91C0-304D05BD31FC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F2E1C83-8F22-413B-A87D-0B57967F0308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Punishment </a:t>
          </a:r>
        </a:p>
      </dgm:t>
    </dgm:pt>
    <dgm:pt modelId="{EE9B337E-D719-4D17-8EFB-F158098E4DC4}" type="parTrans" cxnId="{3AE5643A-7AD9-4EB1-A077-D24F98536AB4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D0A8535-58EE-4C7B-A396-EFD62175A73A}" type="sibTrans" cxnId="{3AE5643A-7AD9-4EB1-A077-D24F98536AB4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B77F49-28B4-4769-84D5-F960422C88EC}" type="pres">
      <dgm:prSet presAssocID="{82720A89-020E-42E1-AB3B-8FCF9279AA3F}" presName="Name0" presStyleCnt="0">
        <dgm:presLayoutVars>
          <dgm:dir/>
          <dgm:animLvl val="lvl"/>
          <dgm:resizeHandles val="exact"/>
        </dgm:presLayoutVars>
      </dgm:prSet>
      <dgm:spPr/>
    </dgm:pt>
    <dgm:pt modelId="{E9906332-BEBD-4AFF-BD49-31B4ED4F17EB}" type="pres">
      <dgm:prSet presAssocID="{A2E5E06B-E916-4E21-9BAB-E335AA134407}" presName="composite" presStyleCnt="0"/>
      <dgm:spPr/>
    </dgm:pt>
    <dgm:pt modelId="{90CFE986-2886-4C24-B68F-8F07E26FB197}" type="pres">
      <dgm:prSet presAssocID="{A2E5E06B-E916-4E21-9BAB-E335AA13440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9E0B71B-8884-4523-B2F7-35BDA66C691F}" type="pres">
      <dgm:prSet presAssocID="{A2E5E06B-E916-4E21-9BAB-E335AA134407}" presName="desTx" presStyleLbl="alignAccFollowNode1" presStyleIdx="0" presStyleCnt="3">
        <dgm:presLayoutVars>
          <dgm:bulletEnabled val="1"/>
        </dgm:presLayoutVars>
      </dgm:prSet>
      <dgm:spPr/>
    </dgm:pt>
    <dgm:pt modelId="{FCA6FA5A-3894-4C0C-B45D-B09DAE03C3F4}" type="pres">
      <dgm:prSet presAssocID="{611D0809-F295-4C06-A797-1AD042FB638B}" presName="space" presStyleCnt="0"/>
      <dgm:spPr/>
    </dgm:pt>
    <dgm:pt modelId="{E203216F-ECE5-4B2B-9B05-3EDE49C9D1C4}" type="pres">
      <dgm:prSet presAssocID="{EF88DAFA-62ED-4BD1-8C28-D28015D37931}" presName="composite" presStyleCnt="0"/>
      <dgm:spPr/>
    </dgm:pt>
    <dgm:pt modelId="{53C0BA11-2663-4C32-AD26-9FA7899D19A4}" type="pres">
      <dgm:prSet presAssocID="{EF88DAFA-62ED-4BD1-8C28-D28015D3793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4F0CDC8-6698-405A-A7CD-C0EC6E374D0A}" type="pres">
      <dgm:prSet presAssocID="{EF88DAFA-62ED-4BD1-8C28-D28015D37931}" presName="desTx" presStyleLbl="alignAccFollowNode1" presStyleIdx="1" presStyleCnt="3">
        <dgm:presLayoutVars>
          <dgm:bulletEnabled val="1"/>
        </dgm:presLayoutVars>
      </dgm:prSet>
      <dgm:spPr/>
    </dgm:pt>
    <dgm:pt modelId="{3AFFA69C-8D3C-4741-9B9C-291AD6CE9BB1}" type="pres">
      <dgm:prSet presAssocID="{766ABB08-D025-484E-B16A-7578F2F22F7F}" presName="space" presStyleCnt="0"/>
      <dgm:spPr/>
    </dgm:pt>
    <dgm:pt modelId="{46770FCE-C203-4E7F-ADE8-C335CFEE469F}" type="pres">
      <dgm:prSet presAssocID="{AA947F88-EF55-4E50-8969-172904F24F0B}" presName="composite" presStyleCnt="0"/>
      <dgm:spPr/>
    </dgm:pt>
    <dgm:pt modelId="{B888195F-AE10-4CED-88CA-8DE3AF145EEA}" type="pres">
      <dgm:prSet presAssocID="{AA947F88-EF55-4E50-8969-172904F24F0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6D56801-C994-420E-8C8A-3BE2FA59BBDF}" type="pres">
      <dgm:prSet presAssocID="{AA947F88-EF55-4E50-8969-172904F24F0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958C9014-FE10-4F11-9D92-848EF510A7C6}" type="presOf" srcId="{A2E5E06B-E916-4E21-9BAB-E335AA134407}" destId="{90CFE986-2886-4C24-B68F-8F07E26FB197}" srcOrd="0" destOrd="0" presId="urn:microsoft.com/office/officeart/2005/8/layout/hList1"/>
    <dgm:cxn modelId="{2D117321-E7F2-4173-88F8-890EC07724E9}" type="presOf" srcId="{AE1E5A1A-9862-4B4C-AB08-9F9A2FB7770D}" destId="{C4F0CDC8-6698-405A-A7CD-C0EC6E374D0A}" srcOrd="0" destOrd="0" presId="urn:microsoft.com/office/officeart/2005/8/layout/hList1"/>
    <dgm:cxn modelId="{AF639D2D-2BCF-457D-B5A4-7F5FC39A9C3B}" srcId="{EF88DAFA-62ED-4BD1-8C28-D28015D37931}" destId="{AE1E5A1A-9862-4B4C-AB08-9F9A2FB7770D}" srcOrd="0" destOrd="0" parTransId="{AF7586E6-3AF0-4A44-B6E4-518C2FD6F619}" sibTransId="{A4292ECB-25F9-45CC-88E0-0E83AAB98420}"/>
    <dgm:cxn modelId="{B221F22D-8092-4B0D-8D11-68F3804704C7}" srcId="{A2E5E06B-E916-4E21-9BAB-E335AA134407}" destId="{F7269874-300F-4EBE-ACD5-C8328EBE65C6}" srcOrd="0" destOrd="0" parTransId="{96B933A6-C4BD-48BB-B28E-936C23A0F2F2}" sibTransId="{BDBB2BAE-DAD2-4027-A7CA-42B21D445E9F}"/>
    <dgm:cxn modelId="{7759E534-B489-4E7E-A544-DB56CE0C6F75}" srcId="{AA947F88-EF55-4E50-8969-172904F24F0B}" destId="{5744240B-FAF6-460D-B58F-293D1610A37C}" srcOrd="0" destOrd="0" parTransId="{944D2162-7BB6-4B86-B233-E02AEB6C0F4F}" sibTransId="{80B8BAD4-23F9-41D7-B2B7-BC3996975144}"/>
    <dgm:cxn modelId="{3AE5643A-7AD9-4EB1-A077-D24F98536AB4}" srcId="{AA947F88-EF55-4E50-8969-172904F24F0B}" destId="{EF2E1C83-8F22-413B-A87D-0B57967F0308}" srcOrd="3" destOrd="0" parTransId="{EE9B337E-D719-4D17-8EFB-F158098E4DC4}" sibTransId="{9D0A8535-58EE-4C7B-A396-EFD62175A73A}"/>
    <dgm:cxn modelId="{336F0645-C5C9-407A-B2C7-BB87712799B7}" srcId="{AA947F88-EF55-4E50-8969-172904F24F0B}" destId="{28D28986-1AC9-4401-AE6C-06D05D75D324}" srcOrd="1" destOrd="0" parTransId="{470A9728-1DCA-4B80-BC74-F9FD38FF00A2}" sibTransId="{C5212A02-0B5A-4EF6-BACE-FB35CAB51573}"/>
    <dgm:cxn modelId="{482C2747-11D2-4381-8CDD-7EB5DE9B521C}" type="presOf" srcId="{C2A9433D-CB1A-4841-9DEC-DF27AF0ACA7D}" destId="{C4F0CDC8-6698-405A-A7CD-C0EC6E374D0A}" srcOrd="0" destOrd="2" presId="urn:microsoft.com/office/officeart/2005/8/layout/hList1"/>
    <dgm:cxn modelId="{8F18F752-4D43-45E9-B5BC-A4F9C260F688}" type="presOf" srcId="{5744240B-FAF6-460D-B58F-293D1610A37C}" destId="{F6D56801-C994-420E-8C8A-3BE2FA59BBDF}" srcOrd="0" destOrd="0" presId="urn:microsoft.com/office/officeart/2005/8/layout/hList1"/>
    <dgm:cxn modelId="{6E8CAC5A-D34C-4261-8373-CFEA9704B0EE}" type="presOf" srcId="{AA947F88-EF55-4E50-8969-172904F24F0B}" destId="{B888195F-AE10-4CED-88CA-8DE3AF145EEA}" srcOrd="0" destOrd="0" presId="urn:microsoft.com/office/officeart/2005/8/layout/hList1"/>
    <dgm:cxn modelId="{C6DD5866-FBB2-430D-A6F2-46402030CF99}" srcId="{82720A89-020E-42E1-AB3B-8FCF9279AA3F}" destId="{EF88DAFA-62ED-4BD1-8C28-D28015D37931}" srcOrd="1" destOrd="0" parTransId="{DC06204C-DC3C-4753-888E-F8090D94CA62}" sibTransId="{766ABB08-D025-484E-B16A-7578F2F22F7F}"/>
    <dgm:cxn modelId="{8CC5CF6C-2B12-4C42-AE6E-D75914FE8480}" type="presOf" srcId="{EF88DAFA-62ED-4BD1-8C28-D28015D37931}" destId="{53C0BA11-2663-4C32-AD26-9FA7899D19A4}" srcOrd="0" destOrd="0" presId="urn:microsoft.com/office/officeart/2005/8/layout/hList1"/>
    <dgm:cxn modelId="{0507F483-9BB9-479A-B227-39297FFB8B8B}" type="presOf" srcId="{C5E0194E-0146-4B70-960A-619A1F8A8A70}" destId="{F6D56801-C994-420E-8C8A-3BE2FA59BBDF}" srcOrd="0" destOrd="2" presId="urn:microsoft.com/office/officeart/2005/8/layout/hList1"/>
    <dgm:cxn modelId="{E589D38F-2FD0-4D13-80D6-824009E048A1}" srcId="{82720A89-020E-42E1-AB3B-8FCF9279AA3F}" destId="{AA947F88-EF55-4E50-8969-172904F24F0B}" srcOrd="2" destOrd="0" parTransId="{9C44E44E-AB9B-408E-9C81-C4C43482CDF4}" sibTransId="{45F047EE-FDD8-4A1E-84D8-16E3E50A5FB8}"/>
    <dgm:cxn modelId="{8487FB9C-E382-4CAE-8926-742DB565787E}" srcId="{EF88DAFA-62ED-4BD1-8C28-D28015D37931}" destId="{C2A9433D-CB1A-4841-9DEC-DF27AF0ACA7D}" srcOrd="2" destOrd="0" parTransId="{BD48A2D7-1B09-4B50-B959-4968E807147D}" sibTransId="{49E02C6B-95C1-4661-959F-BFE9C3E51FFC}"/>
    <dgm:cxn modelId="{E9E631A0-24EB-4F5A-BAFB-BCE7F8775CE1}" srcId="{EF88DAFA-62ED-4BD1-8C28-D28015D37931}" destId="{79F42D70-818A-4466-A1A2-168B32241993}" srcOrd="1" destOrd="0" parTransId="{E98DFA44-DD92-4E6E-B7DD-7E650060884F}" sibTransId="{155CEC0E-C5E7-4BE0-8452-1E68D4487625}"/>
    <dgm:cxn modelId="{F09662A8-406F-404C-A378-EE061F9E5F93}" srcId="{82720A89-020E-42E1-AB3B-8FCF9279AA3F}" destId="{A2E5E06B-E916-4E21-9BAB-E335AA134407}" srcOrd="0" destOrd="0" parTransId="{67CBE7C1-5E65-4C76-80BE-132912178F74}" sibTransId="{611D0809-F295-4C06-A797-1AD042FB638B}"/>
    <dgm:cxn modelId="{945D32AD-E45C-4DC4-A13F-9C8C80693512}" srcId="{A2E5E06B-E916-4E21-9BAB-E335AA134407}" destId="{BF86F65C-2AAE-4C6A-8070-A642453730A6}" srcOrd="2" destOrd="0" parTransId="{3B7DDBD7-0B4B-4AF7-85C7-06F8F7E9C24F}" sibTransId="{2FFE96AA-E720-42B2-8918-A1E7E057427B}"/>
    <dgm:cxn modelId="{7AF5C2AF-DCFD-4E88-A1AA-84475075D527}" type="presOf" srcId="{82720A89-020E-42E1-AB3B-8FCF9279AA3F}" destId="{CEB77F49-28B4-4769-84D5-F960422C88EC}" srcOrd="0" destOrd="0" presId="urn:microsoft.com/office/officeart/2005/8/layout/hList1"/>
    <dgm:cxn modelId="{5C668DB1-F16C-4188-9DC5-9750FF6930CF}" type="presOf" srcId="{F7269874-300F-4EBE-ACD5-C8328EBE65C6}" destId="{09E0B71B-8884-4523-B2F7-35BDA66C691F}" srcOrd="0" destOrd="0" presId="urn:microsoft.com/office/officeart/2005/8/layout/hList1"/>
    <dgm:cxn modelId="{B6FD3FBF-E9A8-4D79-B4F5-2C6E5E10E42D}" type="presOf" srcId="{EF2E1C83-8F22-413B-A87D-0B57967F0308}" destId="{F6D56801-C994-420E-8C8A-3BE2FA59BBDF}" srcOrd="0" destOrd="3" presId="urn:microsoft.com/office/officeart/2005/8/layout/hList1"/>
    <dgm:cxn modelId="{6DD93FCB-A59C-4601-92C2-C6E79F9BD975}" srcId="{A2E5E06B-E916-4E21-9BAB-E335AA134407}" destId="{771282FA-0EE3-459F-BA4A-7B857997A8BD}" srcOrd="1" destOrd="0" parTransId="{31C6FE0E-2421-4F34-95D2-53A376D7CBE5}" sibTransId="{363FD92B-718E-4A57-A586-441E013CFF00}"/>
    <dgm:cxn modelId="{4A0184D6-4BFB-4AE0-91C0-304D05BD31FC}" srcId="{AA947F88-EF55-4E50-8969-172904F24F0B}" destId="{C5E0194E-0146-4B70-960A-619A1F8A8A70}" srcOrd="2" destOrd="0" parTransId="{0DD8B640-0B8C-4992-BD4F-C87964C96A14}" sibTransId="{89CFCBBC-5CB4-461D-9D42-4F895C20EF43}"/>
    <dgm:cxn modelId="{5FA2EEDB-36DD-48DB-8010-9DCF04F570A7}" type="presOf" srcId="{28D28986-1AC9-4401-AE6C-06D05D75D324}" destId="{F6D56801-C994-420E-8C8A-3BE2FA59BBDF}" srcOrd="0" destOrd="1" presId="urn:microsoft.com/office/officeart/2005/8/layout/hList1"/>
    <dgm:cxn modelId="{794D4BE0-62D0-479E-9D2E-0E7C7C682628}" type="presOf" srcId="{771282FA-0EE3-459F-BA4A-7B857997A8BD}" destId="{09E0B71B-8884-4523-B2F7-35BDA66C691F}" srcOrd="0" destOrd="1" presId="urn:microsoft.com/office/officeart/2005/8/layout/hList1"/>
    <dgm:cxn modelId="{AD3CCEFA-0527-48C2-8F78-0C709D61F38C}" type="presOf" srcId="{BF86F65C-2AAE-4C6A-8070-A642453730A6}" destId="{09E0B71B-8884-4523-B2F7-35BDA66C691F}" srcOrd="0" destOrd="2" presId="urn:microsoft.com/office/officeart/2005/8/layout/hList1"/>
    <dgm:cxn modelId="{D58F2FFE-8C9A-4972-85C6-9D8EE6F75612}" type="presOf" srcId="{79F42D70-818A-4466-A1A2-168B32241993}" destId="{C4F0CDC8-6698-405A-A7CD-C0EC6E374D0A}" srcOrd="0" destOrd="1" presId="urn:microsoft.com/office/officeart/2005/8/layout/hList1"/>
    <dgm:cxn modelId="{EDC65D47-D132-4649-86FE-7DC89BEA5BC9}" type="presParOf" srcId="{CEB77F49-28B4-4769-84D5-F960422C88EC}" destId="{E9906332-BEBD-4AFF-BD49-31B4ED4F17EB}" srcOrd="0" destOrd="0" presId="urn:microsoft.com/office/officeart/2005/8/layout/hList1"/>
    <dgm:cxn modelId="{17E35D78-E016-45CF-9541-B95611E8E2C8}" type="presParOf" srcId="{E9906332-BEBD-4AFF-BD49-31B4ED4F17EB}" destId="{90CFE986-2886-4C24-B68F-8F07E26FB197}" srcOrd="0" destOrd="0" presId="urn:microsoft.com/office/officeart/2005/8/layout/hList1"/>
    <dgm:cxn modelId="{4C3E422D-1DBA-408B-907D-3F61980ECD68}" type="presParOf" srcId="{E9906332-BEBD-4AFF-BD49-31B4ED4F17EB}" destId="{09E0B71B-8884-4523-B2F7-35BDA66C691F}" srcOrd="1" destOrd="0" presId="urn:microsoft.com/office/officeart/2005/8/layout/hList1"/>
    <dgm:cxn modelId="{FC7E6BC8-D12A-4519-9186-DA1DED00235E}" type="presParOf" srcId="{CEB77F49-28B4-4769-84D5-F960422C88EC}" destId="{FCA6FA5A-3894-4C0C-B45D-B09DAE03C3F4}" srcOrd="1" destOrd="0" presId="urn:microsoft.com/office/officeart/2005/8/layout/hList1"/>
    <dgm:cxn modelId="{CE546FD1-84FD-4B76-A0E1-1BD1EFE2B994}" type="presParOf" srcId="{CEB77F49-28B4-4769-84D5-F960422C88EC}" destId="{E203216F-ECE5-4B2B-9B05-3EDE49C9D1C4}" srcOrd="2" destOrd="0" presId="urn:microsoft.com/office/officeart/2005/8/layout/hList1"/>
    <dgm:cxn modelId="{6C7317C5-DAE4-4C6C-9392-D5C3303A1F39}" type="presParOf" srcId="{E203216F-ECE5-4B2B-9B05-3EDE49C9D1C4}" destId="{53C0BA11-2663-4C32-AD26-9FA7899D19A4}" srcOrd="0" destOrd="0" presId="urn:microsoft.com/office/officeart/2005/8/layout/hList1"/>
    <dgm:cxn modelId="{0E6F7491-4AC5-4D5A-951F-7530CCC948F4}" type="presParOf" srcId="{E203216F-ECE5-4B2B-9B05-3EDE49C9D1C4}" destId="{C4F0CDC8-6698-405A-A7CD-C0EC6E374D0A}" srcOrd="1" destOrd="0" presId="urn:microsoft.com/office/officeart/2005/8/layout/hList1"/>
    <dgm:cxn modelId="{236C8904-0C36-42A2-AF2E-95463E3A2B46}" type="presParOf" srcId="{CEB77F49-28B4-4769-84D5-F960422C88EC}" destId="{3AFFA69C-8D3C-4741-9B9C-291AD6CE9BB1}" srcOrd="3" destOrd="0" presId="urn:microsoft.com/office/officeart/2005/8/layout/hList1"/>
    <dgm:cxn modelId="{5BB3681A-AA2C-403D-A58D-CA2649220DC0}" type="presParOf" srcId="{CEB77F49-28B4-4769-84D5-F960422C88EC}" destId="{46770FCE-C203-4E7F-ADE8-C335CFEE469F}" srcOrd="4" destOrd="0" presId="urn:microsoft.com/office/officeart/2005/8/layout/hList1"/>
    <dgm:cxn modelId="{7581B89F-A0AB-43A4-9BA7-E2CFD3FCC3B0}" type="presParOf" srcId="{46770FCE-C203-4E7F-ADE8-C335CFEE469F}" destId="{B888195F-AE10-4CED-88CA-8DE3AF145EEA}" srcOrd="0" destOrd="0" presId="urn:microsoft.com/office/officeart/2005/8/layout/hList1"/>
    <dgm:cxn modelId="{A8BD2BD7-FEE0-4A3B-8DE8-85E6C83B2829}" type="presParOf" srcId="{46770FCE-C203-4E7F-ADE8-C335CFEE469F}" destId="{F6D56801-C994-420E-8C8A-3BE2FA59BBD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CFE986-2886-4C24-B68F-8F07E26FB197}">
      <dsp:nvSpPr>
        <dsp:cNvPr id="0" name=""/>
        <dsp:cNvSpPr/>
      </dsp:nvSpPr>
      <dsp:spPr>
        <a:xfrm>
          <a:off x="2571" y="1023193"/>
          <a:ext cx="2507456" cy="722775"/>
        </a:xfrm>
        <a:prstGeom prst="rect">
          <a:avLst/>
        </a:prstGeom>
        <a:solidFill>
          <a:srgbClr val="E15E26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Content Motivation Theories</a:t>
          </a:r>
        </a:p>
      </dsp:txBody>
      <dsp:txXfrm>
        <a:off x="2571" y="1023193"/>
        <a:ext cx="2507456" cy="722775"/>
      </dsp:txXfrm>
    </dsp:sp>
    <dsp:sp modelId="{09E0B71B-8884-4523-B2F7-35BDA66C691F}">
      <dsp:nvSpPr>
        <dsp:cNvPr id="0" name=""/>
        <dsp:cNvSpPr/>
      </dsp:nvSpPr>
      <dsp:spPr>
        <a:xfrm>
          <a:off x="2571" y="1745969"/>
          <a:ext cx="2507456" cy="175680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Hierarchy of needs theory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Two-factor theory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Acquired needs theory</a:t>
          </a:r>
        </a:p>
      </dsp:txBody>
      <dsp:txXfrm>
        <a:off x="2571" y="1745969"/>
        <a:ext cx="2507456" cy="1756800"/>
      </dsp:txXfrm>
    </dsp:sp>
    <dsp:sp modelId="{53C0BA11-2663-4C32-AD26-9FA7899D19A4}">
      <dsp:nvSpPr>
        <dsp:cNvPr id="0" name=""/>
        <dsp:cNvSpPr/>
      </dsp:nvSpPr>
      <dsp:spPr>
        <a:xfrm>
          <a:off x="2861071" y="1023193"/>
          <a:ext cx="2507456" cy="722775"/>
        </a:xfrm>
        <a:prstGeom prst="rect">
          <a:avLst/>
        </a:prstGeom>
        <a:solidFill>
          <a:srgbClr val="B95927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Process Motivation Theories</a:t>
          </a:r>
        </a:p>
      </dsp:txBody>
      <dsp:txXfrm>
        <a:off x="2861071" y="1023193"/>
        <a:ext cx="2507456" cy="722775"/>
      </dsp:txXfrm>
    </dsp:sp>
    <dsp:sp modelId="{C4F0CDC8-6698-405A-A7CD-C0EC6E374D0A}">
      <dsp:nvSpPr>
        <dsp:cNvPr id="0" name=""/>
        <dsp:cNvSpPr/>
      </dsp:nvSpPr>
      <dsp:spPr>
        <a:xfrm>
          <a:off x="2861071" y="1745969"/>
          <a:ext cx="2507456" cy="175680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Equity theory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Expectancy theory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Goal-setting theory</a:t>
          </a:r>
        </a:p>
      </dsp:txBody>
      <dsp:txXfrm>
        <a:off x="2861071" y="1745969"/>
        <a:ext cx="2507456" cy="1756800"/>
      </dsp:txXfrm>
    </dsp:sp>
    <dsp:sp modelId="{B888195F-AE10-4CED-88CA-8DE3AF145EEA}">
      <dsp:nvSpPr>
        <dsp:cNvPr id="0" name=""/>
        <dsp:cNvSpPr/>
      </dsp:nvSpPr>
      <dsp:spPr>
        <a:xfrm>
          <a:off x="5719571" y="1023193"/>
          <a:ext cx="2507456" cy="722775"/>
        </a:xfrm>
        <a:prstGeom prst="rect">
          <a:avLst/>
        </a:prstGeom>
        <a:solidFill>
          <a:srgbClr val="D2E28A">
            <a:shade val="30000"/>
            <a:satMod val="115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Reinforcement Theory</a:t>
          </a:r>
        </a:p>
      </dsp:txBody>
      <dsp:txXfrm>
        <a:off x="5719571" y="1023193"/>
        <a:ext cx="2507456" cy="722775"/>
      </dsp:txXfrm>
    </dsp:sp>
    <dsp:sp modelId="{F6D56801-C994-420E-8C8A-3BE2FA59BBDF}">
      <dsp:nvSpPr>
        <dsp:cNvPr id="0" name=""/>
        <dsp:cNvSpPr/>
      </dsp:nvSpPr>
      <dsp:spPr>
        <a:xfrm>
          <a:off x="5719571" y="1745969"/>
          <a:ext cx="2507456" cy="175680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Positive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Avoidance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Extinction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ahoma" pitchFamily="34" charset="0"/>
              <a:ea typeface="Tahoma" pitchFamily="34" charset="0"/>
              <a:cs typeface="Tahoma" pitchFamily="34" charset="0"/>
            </a:rPr>
            <a:t>Punishment </a:t>
          </a:r>
        </a:p>
      </dsp:txBody>
      <dsp:txXfrm>
        <a:off x="5719571" y="1745969"/>
        <a:ext cx="2507456" cy="1756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053B4-E58B-495B-B049-4959902A87F5}" type="datetimeFigureOut">
              <a:rPr lang="en-AU" smtClean="0"/>
              <a:t>7/09/2019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27C08-99D3-4DF9-B64D-1E5EC32F72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2498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AD937-357B-4E27-87C6-81857036713B}" type="datetimeFigureOut">
              <a:rPr lang="en-US" smtClean="0"/>
              <a:t>9/7/19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F2670-80AE-46B1-9E2E-F83FE3950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12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F2670-80AE-46B1-9E2E-F83FE39508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21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F2670-80AE-46B1-9E2E-F83FE395082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0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AE1D0-7479-4FDA-B45D-35D466C2480D}" type="datetime1">
              <a:rPr lang="en-US" smtClean="0"/>
              <a:t>9/7/19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3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6622-91D2-4556-90FE-53FDBD899691}" type="datetime1">
              <a:rPr lang="en-US" smtClean="0"/>
              <a:t>9/7/19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6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E01B-AC1E-49A6-AE33-4AF25DB94035}" type="datetime1">
              <a:rPr lang="en-US" smtClean="0"/>
              <a:t>9/7/19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33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8676-8C2D-40C5-A593-7BC2D3DD723A}" type="datetime1">
              <a:rPr lang="en-US" smtClean="0"/>
              <a:t>9/7/19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490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372A-F594-4F2E-8B80-6E9BA7FDCC40}" type="datetime1">
              <a:rPr lang="en-US" smtClean="0"/>
              <a:t>9/7/19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5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8C24C-DBDF-4CC4-B1D3-9EAD7D677178}" type="datetime1">
              <a:rPr lang="en-US" smtClean="0"/>
              <a:t>9/7/19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04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B0DCB-377D-47A9-BC85-7BC9AAEBC0F3}" type="datetime1">
              <a:rPr lang="en-US" smtClean="0"/>
              <a:t>9/7/19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20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270A8-757D-4935-8AFD-14157F8C4DC7}" type="datetime1">
              <a:rPr lang="en-US" smtClean="0"/>
              <a:t>9/7/19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1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4DB5-633F-414C-AF9D-C3033660FA31}" type="datetime1">
              <a:rPr lang="en-US" smtClean="0"/>
              <a:t>9/7/19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6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C2A7E-064D-40DE-8903-2447D5180FF5}" type="datetime1">
              <a:rPr lang="en-US" smtClean="0"/>
              <a:t>9/7/19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0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31D9-56CC-485D-9267-A9024ABDF184}" type="datetime1">
              <a:rPr lang="en-US" smtClean="0"/>
              <a:t>9/7/19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78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A385E-C10A-4A1C-ABF1-D1721668967F}" type="datetime1">
              <a:rPr lang="en-US" smtClean="0"/>
              <a:t>9/7/19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Leadership in Business and Society</a:t>
            </a:r>
            <a:br>
              <a:rPr lang="en-US" dirty="0"/>
            </a:br>
            <a:r>
              <a:rPr lang="en-US" dirty="0"/>
              <a:t>BUSN 3052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066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Leadership </a:t>
            </a:r>
            <a:r>
              <a:rPr lang="en-US" dirty="0" err="1"/>
              <a:t>behaviour</a:t>
            </a:r>
            <a:r>
              <a:rPr lang="en-US" dirty="0"/>
              <a:t> and motivation</a:t>
            </a:r>
          </a:p>
          <a:p>
            <a:r>
              <a:rPr lang="en-US" dirty="0"/>
              <a:t>Lecture 2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 txBox="1"/>
          <p:nvPr/>
        </p:nvSpPr>
        <p:spPr>
          <a:xfrm>
            <a:off x="665147" y="5334000"/>
            <a:ext cx="8021653" cy="38600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spc="5" dirty="0">
                <a:latin typeface="Arial"/>
                <a:cs typeface="Arial"/>
              </a:rPr>
              <a:t>Material largely drawn </a:t>
            </a:r>
            <a:r>
              <a:rPr sz="1200" spc="10" dirty="0">
                <a:latin typeface="Arial"/>
                <a:cs typeface="Arial"/>
              </a:rPr>
              <a:t>from: </a:t>
            </a:r>
            <a:r>
              <a:rPr lang="en-US" sz="1200" spc="5" dirty="0" err="1">
                <a:latin typeface="Arial"/>
                <a:cs typeface="Arial"/>
              </a:rPr>
              <a:t>Lussier</a:t>
            </a:r>
            <a:r>
              <a:rPr lang="en-US" sz="1200" spc="5" dirty="0">
                <a:latin typeface="Arial"/>
                <a:cs typeface="Arial"/>
              </a:rPr>
              <a:t>, RN &amp; </a:t>
            </a:r>
            <a:r>
              <a:rPr lang="en-US" sz="1200" spc="5" dirty="0" err="1">
                <a:latin typeface="Arial"/>
                <a:cs typeface="Arial"/>
              </a:rPr>
              <a:t>Achua</a:t>
            </a:r>
            <a:r>
              <a:rPr lang="en-US" sz="1200" spc="5" dirty="0">
                <a:latin typeface="Arial"/>
                <a:cs typeface="Arial"/>
              </a:rPr>
              <a:t>, CF 2016 </a:t>
            </a:r>
            <a:r>
              <a:rPr lang="en-US" sz="1200" i="1" spc="5" dirty="0">
                <a:latin typeface="Arial"/>
                <a:cs typeface="Arial"/>
              </a:rPr>
              <a:t>Leadership: theory, application and skill developmen</a:t>
            </a:r>
            <a:r>
              <a:rPr lang="en-US" sz="1200" spc="5" dirty="0">
                <a:latin typeface="Arial"/>
                <a:cs typeface="Arial"/>
              </a:rPr>
              <a:t>t, 6th edition, </a:t>
            </a:r>
            <a:r>
              <a:rPr lang="en-US" sz="1200" spc="5" dirty="0" err="1">
                <a:latin typeface="Arial"/>
                <a:cs typeface="Arial"/>
              </a:rPr>
              <a:t>Cengage</a:t>
            </a:r>
            <a:r>
              <a:rPr lang="en-US" sz="1200" spc="5" dirty="0">
                <a:latin typeface="Arial"/>
                <a:cs typeface="Arial"/>
              </a:rPr>
              <a:t> Learning, Boston.</a:t>
            </a:r>
            <a:endParaRPr sz="1200" spc="5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778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4360"/>
            <a:ext cx="8229600" cy="492182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Understand leadership </a:t>
            </a:r>
            <a:r>
              <a:rPr lang="en-US" dirty="0" err="1"/>
              <a:t>behaviours</a:t>
            </a:r>
            <a:endParaRPr lang="en-US" dirty="0"/>
          </a:p>
          <a:p>
            <a:r>
              <a:rPr lang="en-US" dirty="0"/>
              <a:t>Describe the University of Iowa leadership styles</a:t>
            </a:r>
          </a:p>
          <a:p>
            <a:r>
              <a:rPr lang="en-US" dirty="0"/>
              <a:t>Describe the University of Michigan and Ohio State University leadership models</a:t>
            </a:r>
          </a:p>
          <a:p>
            <a:r>
              <a:rPr lang="en-US" dirty="0"/>
              <a:t>Describe Leadership Grid</a:t>
            </a:r>
          </a:p>
          <a:p>
            <a:r>
              <a:rPr lang="en-US" dirty="0"/>
              <a:t>Identify entrepreneurial leadership </a:t>
            </a:r>
            <a:r>
              <a:rPr lang="en-US" dirty="0" err="1"/>
              <a:t>behaviour</a:t>
            </a:r>
            <a:endParaRPr lang="en-US" dirty="0"/>
          </a:p>
          <a:p>
            <a:r>
              <a:rPr lang="en-US" dirty="0"/>
              <a:t>Discuss the importance of motivation for leaders</a:t>
            </a:r>
          </a:p>
          <a:p>
            <a:r>
              <a:rPr lang="en-US" dirty="0"/>
              <a:t>Describe motivation theories;</a:t>
            </a:r>
          </a:p>
          <a:p>
            <a:pPr lvl="1"/>
            <a:r>
              <a:rPr lang="en-US" dirty="0"/>
              <a:t>Content</a:t>
            </a:r>
          </a:p>
          <a:p>
            <a:pPr lvl="1"/>
            <a:r>
              <a:rPr lang="en-US" dirty="0"/>
              <a:t>Process</a:t>
            </a:r>
          </a:p>
          <a:p>
            <a:pPr lvl="1"/>
            <a:r>
              <a:rPr lang="en-US" dirty="0"/>
              <a:t>Reinforcement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4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Leadership </a:t>
            </a:r>
            <a:r>
              <a:rPr lang="en-US" b="1" dirty="0" err="1">
                <a:solidFill>
                  <a:schemeClr val="accent1"/>
                </a:solidFill>
              </a:rPr>
              <a:t>Behaviour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Leaders’ </a:t>
            </a:r>
            <a:r>
              <a:rPr lang="en-US" dirty="0" err="1"/>
              <a:t>behaviour</a:t>
            </a:r>
            <a:r>
              <a:rPr lang="en-US" dirty="0"/>
              <a:t> is based on their traits and skills.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Leading by example is important.</a:t>
            </a:r>
          </a:p>
          <a:p>
            <a:pPr lvl="1"/>
            <a:r>
              <a:rPr lang="en-US" dirty="0" err="1"/>
              <a:t>Behaviour</a:t>
            </a:r>
            <a:r>
              <a:rPr lang="en-US" dirty="0"/>
              <a:t> is easier to learn and change than traits.</a:t>
            </a:r>
          </a:p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B076-BA57-4BB9-9ED6-7740895E2A4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1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8115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Leadership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Leadership style </a:t>
            </a:r>
            <a:r>
              <a:rPr lang="en-US" i="1" dirty="0"/>
              <a:t>is the combination of traits, skills, and </a:t>
            </a:r>
            <a:r>
              <a:rPr lang="en-US" i="1" dirty="0" err="1"/>
              <a:t>behaviours</a:t>
            </a:r>
            <a:r>
              <a:rPr lang="en-US" i="1" dirty="0"/>
              <a:t> leaders use as they interact with followers.</a:t>
            </a:r>
          </a:p>
          <a:p>
            <a:pPr lvl="1"/>
            <a:r>
              <a:rPr lang="en-US" dirty="0"/>
              <a:t>While based on traits and skills, the important component of a leadership style is </a:t>
            </a:r>
            <a:r>
              <a:rPr lang="en-US" dirty="0" err="1"/>
              <a:t>behaviour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Consistent patterns of behavior </a:t>
            </a:r>
            <a:r>
              <a:rPr lang="en-US" dirty="0" err="1"/>
              <a:t>characterise</a:t>
            </a:r>
            <a:r>
              <a:rPr lang="en-US" dirty="0"/>
              <a:t> a leader.</a:t>
            </a:r>
          </a:p>
          <a:p>
            <a:r>
              <a:rPr lang="en-US" dirty="0"/>
              <a:t>No ‘one’ best style.</a:t>
            </a:r>
          </a:p>
          <a:p>
            <a:endParaRPr lang="en-US" dirty="0"/>
          </a:p>
        </p:txBody>
      </p:sp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721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University of Iowa Leadership Styles</a:t>
            </a:r>
          </a:p>
        </p:txBody>
      </p:sp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Autocratic leadership style</a:t>
            </a:r>
          </a:p>
          <a:p>
            <a:pPr lvl="1"/>
            <a:r>
              <a:rPr lang="en-US" dirty="0"/>
              <a:t>The autocrat makes the decisions, tells employees what to do and closely supervises workers.</a:t>
            </a:r>
          </a:p>
          <a:p>
            <a:r>
              <a:rPr lang="en-US" dirty="0"/>
              <a:t>Democratic leadership style</a:t>
            </a:r>
          </a:p>
          <a:p>
            <a:pPr lvl="1"/>
            <a:r>
              <a:rPr lang="en-US" dirty="0"/>
              <a:t>The democrat encourages participation in decisions, allows the group to determine tasks and does not closely supervise employees.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56881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University of Iowa Leadership Styles …</a:t>
            </a:r>
          </a:p>
        </p:txBody>
      </p:sp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6</a:t>
            </a:fld>
            <a:endParaRPr lang="en-US"/>
          </a:p>
        </p:txBody>
      </p:sp>
      <p:pic>
        <p:nvPicPr>
          <p:cNvPr id="7" name="Content Placeholder 6" descr="Exhibit 3-1.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2832" y="2286000"/>
            <a:ext cx="8839200" cy="2208117"/>
          </a:xfrm>
          <a:prstGeom prst="rect">
            <a:avLst/>
          </a:prstGeom>
        </p:spPr>
      </p:pic>
      <p:sp>
        <p:nvSpPr>
          <p:cNvPr id="9" name="TextBox 8" descr="A leader’s style usually falls somewhere between autocrat and democrat.&#10;"/>
          <p:cNvSpPr txBox="1"/>
          <p:nvPr/>
        </p:nvSpPr>
        <p:spPr>
          <a:xfrm>
            <a:off x="5943600" y="243840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A leader’s style usually falls somewhere between autocrat and democrat.</a:t>
            </a:r>
          </a:p>
        </p:txBody>
      </p:sp>
    </p:spTree>
    <p:extLst>
      <p:ext uri="{BB962C8B-B14F-4D97-AF65-F5344CB8AC3E}">
        <p14:creationId xmlns:p14="http://schemas.microsoft.com/office/powerpoint/2010/main" val="234764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University of Michigan Leadership Model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Two leadership styles</a:t>
            </a:r>
          </a:p>
          <a:p>
            <a:r>
              <a:rPr lang="en-US" dirty="0"/>
              <a:t>Job (task)-centered leadership style</a:t>
            </a:r>
          </a:p>
          <a:p>
            <a:pPr lvl="1"/>
            <a:r>
              <a:rPr lang="en-US" dirty="0"/>
              <a:t>has scales measuring goal emphasis and work facilitation.</a:t>
            </a:r>
          </a:p>
          <a:p>
            <a:r>
              <a:rPr lang="en-US" dirty="0"/>
              <a:t>Employee (people)-centered leadership style</a:t>
            </a:r>
          </a:p>
          <a:p>
            <a:pPr lvl="1"/>
            <a:r>
              <a:rPr lang="en-US" dirty="0"/>
              <a:t>has scales measuring supportive leadership and interaction facilitation.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7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35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8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University of Michigan Leadership Model</a:t>
            </a:r>
          </a:p>
        </p:txBody>
      </p:sp>
      <p:pic>
        <p:nvPicPr>
          <p:cNvPr id="6" name="Content Placeholder 5" descr="Exhibit 3-2.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7982" y="1828800"/>
            <a:ext cx="8153400" cy="3048000"/>
          </a:xfrm>
          <a:prstGeom prst="rect">
            <a:avLst/>
          </a:prstGeom>
        </p:spPr>
      </p:pic>
      <p:sp>
        <p:nvSpPr>
          <p:cNvPr id="7" name="TextBox 6" descr="Refers to the extent to which the leader takes charge to get the job done.&#10;"/>
          <p:cNvSpPr txBox="1"/>
          <p:nvPr/>
        </p:nvSpPr>
        <p:spPr>
          <a:xfrm>
            <a:off x="0" y="5029200"/>
            <a:ext cx="41148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2" algn="ctr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Refers to the extent to which the leader takes charge to get the job done.</a:t>
            </a:r>
          </a:p>
        </p:txBody>
      </p:sp>
      <p:sp>
        <p:nvSpPr>
          <p:cNvPr id="8" name="TextBox 7" descr="Refers to the extent to which the leader focuses on meeting employee needs and developing relationships.&#10;"/>
          <p:cNvSpPr txBox="1"/>
          <p:nvPr/>
        </p:nvSpPr>
        <p:spPr>
          <a:xfrm>
            <a:off x="4191000" y="5029200"/>
            <a:ext cx="4953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2" algn="ctr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Refers to the extent to which the leader focuses on meeting employee needs and developing relationships.</a:t>
            </a:r>
          </a:p>
        </p:txBody>
      </p:sp>
      <p:sp>
        <p:nvSpPr>
          <p:cNvPr id="9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913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Ohio State University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Developed the </a:t>
            </a:r>
            <a:r>
              <a:rPr lang="en-US" i="1" dirty="0"/>
              <a:t>Leader </a:t>
            </a:r>
            <a:r>
              <a:rPr lang="en-US" i="1" dirty="0" err="1"/>
              <a:t>Behaviour</a:t>
            </a:r>
            <a:r>
              <a:rPr lang="en-US" i="1" dirty="0"/>
              <a:t> Description Questionnaire (LBDQ).</a:t>
            </a:r>
          </a:p>
          <a:p>
            <a:pPr lvl="1"/>
            <a:r>
              <a:rPr lang="en-US" i="1" dirty="0"/>
              <a:t>Initiating structure behavior:</a:t>
            </a:r>
          </a:p>
          <a:p>
            <a:pPr lvl="2"/>
            <a:r>
              <a:rPr lang="en-US" dirty="0"/>
              <a:t>Same as job-centered – focuses on task completion.</a:t>
            </a:r>
          </a:p>
          <a:p>
            <a:pPr lvl="1"/>
            <a:r>
              <a:rPr lang="en-US" i="1" dirty="0"/>
              <a:t>Consideration behavior:</a:t>
            </a:r>
          </a:p>
          <a:p>
            <a:pPr lvl="2"/>
            <a:r>
              <a:rPr lang="en-US" dirty="0"/>
              <a:t>Same as employee-centered – focuses on meeting people’s needs and developing relationships.</a:t>
            </a:r>
          </a:p>
          <a:p>
            <a:r>
              <a:rPr lang="en-US" dirty="0"/>
              <a:t>Identifies four leadership styles</a:t>
            </a:r>
          </a:p>
          <a:p>
            <a:pPr lvl="2"/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75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Ohio State University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10</a:t>
            </a:fld>
            <a:endParaRPr lang="en-US"/>
          </a:p>
        </p:txBody>
      </p:sp>
      <p:pic>
        <p:nvPicPr>
          <p:cNvPr id="5" name="Content Placeholder 4" descr="Exhibit 3-3.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295400"/>
            <a:ext cx="8305800" cy="4839494"/>
          </a:xfrm>
          <a:prstGeom prst="rect">
            <a:avLst/>
          </a:prstGeom>
        </p:spPr>
      </p:pic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27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Discuss</a:t>
            </a:r>
            <a:endParaRPr lang="en-AU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you agree with the University of Michigan model (with two leadership styles) or with the Ohio State model (with four leadership styles)?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11</a:t>
            </a:fld>
            <a:endParaRPr lang="en-US"/>
          </a:p>
        </p:txBody>
      </p:sp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8783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The Leadership Grid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1232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Leadership Grid builds on the Ohio State and Michigan studies.</a:t>
            </a:r>
          </a:p>
          <a:p>
            <a:pPr lvl="1"/>
            <a:r>
              <a:rPr lang="en-US" dirty="0"/>
              <a:t>Based on the same two leadership dimensions, here called:</a:t>
            </a:r>
          </a:p>
          <a:p>
            <a:pPr lvl="2"/>
            <a:r>
              <a:rPr lang="en-US" i="1" dirty="0"/>
              <a:t>Concern for production, and</a:t>
            </a:r>
          </a:p>
          <a:p>
            <a:pPr lvl="2"/>
            <a:r>
              <a:rPr lang="en-US" i="1" dirty="0"/>
              <a:t>Concern for people.</a:t>
            </a:r>
          </a:p>
          <a:p>
            <a:pPr lvl="1"/>
            <a:r>
              <a:rPr lang="en-US" dirty="0"/>
              <a:t>Measured on a scale from 1 to 9, giving 81 possible combinations of concern.</a:t>
            </a:r>
          </a:p>
          <a:p>
            <a:r>
              <a:rPr lang="en-US" i="1" dirty="0"/>
              <a:t>The </a:t>
            </a:r>
            <a:r>
              <a:rPr lang="en-US" dirty="0">
                <a:solidFill>
                  <a:srgbClr val="00B0F0"/>
                </a:solidFill>
              </a:rPr>
              <a:t>Leadership Grid </a:t>
            </a:r>
            <a:r>
              <a:rPr lang="en-US" i="1" dirty="0"/>
              <a:t>identifies </a:t>
            </a:r>
            <a:r>
              <a:rPr lang="en-US" i="1" dirty="0">
                <a:solidFill>
                  <a:srgbClr val="00B0F0"/>
                </a:solidFill>
              </a:rPr>
              <a:t>five leadership styles</a:t>
            </a:r>
            <a:r>
              <a:rPr lang="en-US" i="1" dirty="0"/>
              <a:t>: </a:t>
            </a:r>
          </a:p>
          <a:p>
            <a:pPr lvl="1"/>
            <a:r>
              <a:rPr lang="en-US" i="1" dirty="0"/>
              <a:t>1,1 impoverished</a:t>
            </a:r>
          </a:p>
          <a:p>
            <a:pPr lvl="1"/>
            <a:r>
              <a:rPr lang="en-US" i="1" dirty="0"/>
              <a:t>9,1 authority compliance</a:t>
            </a:r>
          </a:p>
          <a:p>
            <a:pPr lvl="1"/>
            <a:r>
              <a:rPr lang="en-US" i="1" dirty="0"/>
              <a:t>1,9 country club</a:t>
            </a:r>
          </a:p>
          <a:p>
            <a:pPr lvl="1"/>
            <a:r>
              <a:rPr lang="en-US" i="1" dirty="0"/>
              <a:t>5,5 middle of the road</a:t>
            </a:r>
          </a:p>
          <a:p>
            <a:pPr lvl="1"/>
            <a:r>
              <a:rPr lang="en-US" i="1" dirty="0"/>
              <a:t>9,9 team leader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75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8197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The Leadership Grid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13</a:t>
            </a:fld>
            <a:endParaRPr lang="en-US"/>
          </a:p>
        </p:txBody>
      </p:sp>
      <p:pic>
        <p:nvPicPr>
          <p:cNvPr id="5" name="Content Placeholder 4" descr="Exhibit 3-4.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81599" y="1447800"/>
            <a:ext cx="3940791" cy="4648200"/>
          </a:xfrm>
          <a:prstGeom prst="rect">
            <a:avLst/>
          </a:prstGeom>
        </p:spPr>
      </p:pic>
      <p:sp>
        <p:nvSpPr>
          <p:cNvPr id="6" name="Content Placeholder 2" descr="The impoverished leader (1,1) does the minimum required to remain employed.&#10;The authority compliance leader (9,1) focuses on getting the job done but treats people like machines.&#10;The country-club leader (1,9) maintains a friendly atmosphere without regard to production.&#10;The middle-of-the-road leader (5,5) strives to maintain satisfactory performance and morale.&#10;The team leader (9,9) strives for maximum performance and employee satisfaction.&#10;"/>
          <p:cNvSpPr txBox="1">
            <a:spLocks/>
          </p:cNvSpPr>
          <p:nvPr/>
        </p:nvSpPr>
        <p:spPr>
          <a:xfrm>
            <a:off x="152400" y="1295400"/>
            <a:ext cx="5029200" cy="541020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marR="0" lvl="0" indent="-347472" defTabSz="914400" eaLnBrk="1" fontAlgn="auto" latinLnBrk="0" hangingPunct="1">
              <a:lnSpc>
                <a:spcPct val="100000"/>
              </a:lnSpc>
              <a:spcBef>
                <a:spcPts val="768"/>
              </a:spcBef>
              <a:spcAft>
                <a:spcPts val="0"/>
              </a:spcAft>
              <a:buClr>
                <a:srgbClr val="E15E26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impoverished leader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(1,1) does the minimum required to remain employed.</a:t>
            </a:r>
          </a:p>
          <a:p>
            <a:pPr marL="347472" marR="0" lvl="0" indent="-347472" defTabSz="914400" eaLnBrk="1" fontAlgn="auto" latinLnBrk="0" hangingPunct="1">
              <a:lnSpc>
                <a:spcPct val="100000"/>
              </a:lnSpc>
              <a:spcBef>
                <a:spcPts val="768"/>
              </a:spcBef>
              <a:spcAft>
                <a:spcPts val="0"/>
              </a:spcAft>
              <a:buClr>
                <a:srgbClr val="E15E26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authority compliance leader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(9,1) focuses on getting the job done but treats people like machines.</a:t>
            </a:r>
          </a:p>
          <a:p>
            <a:pPr marL="347472" marR="0" lvl="0" indent="-347472" defTabSz="914400" eaLnBrk="1" fontAlgn="auto" latinLnBrk="0" hangingPunct="1">
              <a:lnSpc>
                <a:spcPct val="100000"/>
              </a:lnSpc>
              <a:spcBef>
                <a:spcPts val="768"/>
              </a:spcBef>
              <a:spcAft>
                <a:spcPts val="0"/>
              </a:spcAft>
              <a:buClr>
                <a:srgbClr val="E15E26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country-club leader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(1,9) maintains a friendly atmosphere without regard to production.</a:t>
            </a:r>
          </a:p>
          <a:p>
            <a:pPr marL="347472" marR="0" lvl="0" indent="-347472" defTabSz="914400" eaLnBrk="1" fontAlgn="auto" latinLnBrk="0" hangingPunct="1">
              <a:lnSpc>
                <a:spcPct val="100000"/>
              </a:lnSpc>
              <a:spcBef>
                <a:spcPts val="768"/>
              </a:spcBef>
              <a:spcAft>
                <a:spcPts val="0"/>
              </a:spcAft>
              <a:buClr>
                <a:srgbClr val="E15E26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middle-of-the-road leader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(5,5) strives to maintain satisfactory performance and morale.</a:t>
            </a:r>
          </a:p>
          <a:p>
            <a:pPr marL="347472" marR="0" lvl="0" indent="-347472" defTabSz="914400" eaLnBrk="1" fontAlgn="auto" latinLnBrk="0" hangingPunct="1">
              <a:lnSpc>
                <a:spcPct val="100000"/>
              </a:lnSpc>
              <a:spcBef>
                <a:spcPts val="768"/>
              </a:spcBef>
              <a:spcAft>
                <a:spcPts val="0"/>
              </a:spcAft>
              <a:buClr>
                <a:srgbClr val="E15E26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team leader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(9,9) strives for maximum performance and employee satisfaction.</a:t>
            </a:r>
          </a:p>
        </p:txBody>
      </p:sp>
      <p:sp>
        <p:nvSpPr>
          <p:cNvPr id="7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3865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Discuss</a:t>
            </a:r>
            <a:endParaRPr lang="en-AU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you agree with the Leadership Grid’s claim that the one best leadership style is the team leader (9,9)?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14</a:t>
            </a:fld>
            <a:endParaRPr lang="en-US"/>
          </a:p>
        </p:txBody>
      </p:sp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6526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High-High Leader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</a:t>
            </a:r>
            <a:r>
              <a:rPr lang="en-US" i="1" dirty="0"/>
              <a:t>high-high leader </a:t>
            </a:r>
            <a:r>
              <a:rPr lang="en-US" dirty="0"/>
              <a:t>has concern for both production and people</a:t>
            </a:r>
          </a:p>
          <a:p>
            <a:pPr lvl="1"/>
            <a:r>
              <a:rPr lang="en-US" i="1" dirty="0"/>
              <a:t>Team </a:t>
            </a:r>
            <a:r>
              <a:rPr lang="en-US" dirty="0"/>
              <a:t>leadership style</a:t>
            </a:r>
          </a:p>
          <a:p>
            <a:r>
              <a:rPr lang="en-US" dirty="0"/>
              <a:t>There is some support for the high-high leader style as the universal theory.</a:t>
            </a:r>
          </a:p>
          <a:p>
            <a:pPr lvl="1"/>
            <a:r>
              <a:rPr lang="en-US" dirty="0"/>
              <a:t>Results in improved performance, low absenteeism and turnover, and high employee satisfaction</a:t>
            </a:r>
          </a:p>
          <a:p>
            <a:r>
              <a:rPr lang="en-US" dirty="0"/>
              <a:t>However, it is not accepted as the one best style in all situations.</a:t>
            </a:r>
          </a:p>
          <a:p>
            <a:pPr lvl="1"/>
            <a:r>
              <a:rPr lang="en-US" dirty="0"/>
              <a:t>Weak correlation among the leadership </a:t>
            </a:r>
            <a:r>
              <a:rPr lang="en-US" dirty="0" err="1"/>
              <a:t>behaviour</a:t>
            </a:r>
            <a:r>
              <a:rPr lang="en-US" dirty="0"/>
              <a:t> with subordinate performance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53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solidFill>
                  <a:schemeClr val="accent1"/>
                </a:solidFill>
              </a:rPr>
              <a:t>Behavioural</a:t>
            </a:r>
            <a:r>
              <a:rPr lang="en-US" b="1" dirty="0">
                <a:solidFill>
                  <a:schemeClr val="accent1"/>
                </a:solidFill>
              </a:rPr>
              <a:t> Theory Contributions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dirty="0" err="1"/>
              <a:t>Behavioural</a:t>
            </a:r>
            <a:r>
              <a:rPr lang="en-US" dirty="0"/>
              <a:t> research led to the shift in paradigm to contingency leadership theory.</a:t>
            </a:r>
          </a:p>
          <a:p>
            <a:r>
              <a:rPr lang="en-US" dirty="0" err="1"/>
              <a:t>Recognises</a:t>
            </a:r>
            <a:r>
              <a:rPr lang="en-US" dirty="0"/>
              <a:t> that </a:t>
            </a:r>
            <a:r>
              <a:rPr lang="en-US" dirty="0" err="1"/>
              <a:t>organisations</a:t>
            </a:r>
            <a:r>
              <a:rPr lang="en-US" dirty="0"/>
              <a:t> need both production and people leadership.</a:t>
            </a:r>
          </a:p>
          <a:p>
            <a:r>
              <a:rPr lang="en-US" dirty="0"/>
              <a:t>Supports coleadership.</a:t>
            </a:r>
          </a:p>
          <a:p>
            <a:pPr lvl="1"/>
            <a:r>
              <a:rPr lang="en-US" dirty="0"/>
              <a:t>One leader is production-oriented.</a:t>
            </a:r>
          </a:p>
          <a:p>
            <a:pPr lvl="1"/>
            <a:r>
              <a:rPr lang="en-US" dirty="0"/>
              <a:t>One leader is people-oriented.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55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Entrepreneurial </a:t>
            </a:r>
            <a:r>
              <a:rPr lang="en-US" b="1" dirty="0" err="1">
                <a:solidFill>
                  <a:schemeClr val="accent1"/>
                </a:solidFill>
              </a:rPr>
              <a:t>Behaviour</a:t>
            </a:r>
            <a:r>
              <a:rPr lang="en-US" dirty="0"/>
              <a:t>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4953000"/>
          </a:xfrm>
        </p:spPr>
        <p:txBody>
          <a:bodyPr>
            <a:normAutofit fontScale="85000" lnSpcReduction="10000"/>
          </a:bodyPr>
          <a:lstStyle/>
          <a:p>
            <a:r>
              <a:rPr lang="en-AU" dirty="0"/>
              <a:t>An important concern in today’s fast changing world.</a:t>
            </a:r>
          </a:p>
          <a:p>
            <a:r>
              <a:rPr lang="en-AU" i="1" dirty="0">
                <a:solidFill>
                  <a:schemeClr val="accent1"/>
                </a:solidFill>
              </a:rPr>
              <a:t>Entrepreneurship</a:t>
            </a:r>
            <a:r>
              <a:rPr lang="en-AU" dirty="0"/>
              <a:t> refers to initiating a business venture, organising resources and assuming the associated risks and rewards.</a:t>
            </a:r>
          </a:p>
          <a:p>
            <a:r>
              <a:rPr lang="en-AU" dirty="0"/>
              <a:t>Important characteristics are:</a:t>
            </a:r>
          </a:p>
          <a:p>
            <a:pPr lvl="1"/>
            <a:r>
              <a:rPr lang="en-AU" dirty="0"/>
              <a:t>Vision and dissatisfaction with the present</a:t>
            </a:r>
          </a:p>
          <a:p>
            <a:pPr lvl="1"/>
            <a:r>
              <a:rPr lang="en-AU" dirty="0"/>
              <a:t>Ability to get people on board</a:t>
            </a:r>
          </a:p>
          <a:p>
            <a:pPr lvl="1"/>
            <a:r>
              <a:rPr lang="en-AU" dirty="0"/>
              <a:t>Flexibility, openness to feedback and ability to learn and adapt</a:t>
            </a:r>
          </a:p>
          <a:p>
            <a:pPr lvl="1"/>
            <a:r>
              <a:rPr lang="en-AU" dirty="0"/>
              <a:t>Persistence and execution</a:t>
            </a:r>
          </a:p>
          <a:p>
            <a:r>
              <a:rPr lang="en-AU" dirty="0"/>
              <a:t>A source of innovation and change for established organisations.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17</a:t>
            </a:fld>
            <a:endParaRPr lang="en-US"/>
          </a:p>
        </p:txBody>
      </p:sp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5685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Discuss</a:t>
            </a:r>
            <a:endParaRPr lang="en-AU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54102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lnSpc>
                <a:spcPct val="134000"/>
              </a:lnSpc>
              <a:buFont typeface="+mj-lt"/>
              <a:buAutoNum type="arabicPeriod"/>
            </a:pPr>
            <a:r>
              <a:rPr lang="en-US" sz="4500" dirty="0"/>
              <a:t>What are the similarities and differences between the University of Michigan and Ohio State University leadership models?</a:t>
            </a:r>
          </a:p>
          <a:p>
            <a:pPr marL="514350" indent="-514350">
              <a:lnSpc>
                <a:spcPct val="134000"/>
              </a:lnSpc>
              <a:buFont typeface="+mj-lt"/>
              <a:buAutoNum type="arabicPeriod"/>
            </a:pPr>
            <a:r>
              <a:rPr lang="en-US" sz="4800" dirty="0"/>
              <a:t>What are the similarities and differences between the Ohio State University Leadership Model and the Leadership Grid?</a:t>
            </a:r>
          </a:p>
          <a:p>
            <a:pPr marL="514350" indent="-514350">
              <a:lnSpc>
                <a:spcPct val="134000"/>
              </a:lnSpc>
              <a:buFont typeface="+mj-lt"/>
              <a:buAutoNum type="arabicPeriod"/>
            </a:pPr>
            <a:endParaRPr lang="en-US" sz="4500" b="1" dirty="0"/>
          </a:p>
          <a:p>
            <a:endParaRPr lang="en-US" sz="4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96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Leadership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Motivation</a:t>
            </a:r>
            <a:r>
              <a:rPr lang="en-US" dirty="0"/>
              <a:t> </a:t>
            </a:r>
            <a:r>
              <a:rPr lang="en-US" i="1" dirty="0"/>
              <a:t>is anything that affects </a:t>
            </a:r>
            <a:r>
              <a:rPr lang="en-US" i="1" dirty="0" err="1"/>
              <a:t>behaviour</a:t>
            </a:r>
            <a:r>
              <a:rPr lang="en-US" i="1" dirty="0"/>
              <a:t> in pursuing a certain outcome.</a:t>
            </a:r>
          </a:p>
          <a:p>
            <a:r>
              <a:rPr lang="en-US" dirty="0">
                <a:solidFill>
                  <a:srgbClr val="00B0F0"/>
                </a:solidFill>
              </a:rPr>
              <a:t>Employee motivation </a:t>
            </a:r>
            <a:r>
              <a:rPr lang="en-US" dirty="0"/>
              <a:t>affects productivity.</a:t>
            </a:r>
          </a:p>
          <a:p>
            <a:r>
              <a:rPr lang="en-US" dirty="0"/>
              <a:t>Part of a leader’s job is to channel followers’ motivation to achieve </a:t>
            </a:r>
            <a:r>
              <a:rPr lang="en-US" dirty="0" err="1"/>
              <a:t>organisation’s</a:t>
            </a:r>
            <a:r>
              <a:rPr lang="en-US" dirty="0"/>
              <a:t> vision and goals.</a:t>
            </a:r>
          </a:p>
          <a:p>
            <a:endParaRPr lang="en-US" dirty="0"/>
          </a:p>
          <a:p>
            <a:endParaRPr lang="en-US" i="1" dirty="0">
              <a:solidFill>
                <a:srgbClr val="00B0F0"/>
              </a:solidFill>
            </a:endParaRP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59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Motivation Theories</a:t>
            </a:r>
            <a:endParaRPr lang="en-AU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5" name="Content Placeholder 4" descr="Content Motivation Theories: Hierarchy of needs theory, Two-factor theory, and Acquired needs theory.&#10;Process Motivation Theories:  Equity theory, Expectancy theory, and Goal-setting theory.&#10;Reinforcement Theories: Positive, Avoidance, Extinction, and Punishment.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867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Content Motivation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Content motivation theories </a:t>
            </a:r>
            <a:r>
              <a:rPr lang="en-US" i="1" dirty="0"/>
              <a:t>focus on explaining and predicting behavior based on people’s needs.  </a:t>
            </a:r>
            <a:r>
              <a:rPr lang="en-US" dirty="0"/>
              <a:t>Includes:</a:t>
            </a:r>
            <a:endParaRPr lang="en-US" i="1" dirty="0"/>
          </a:p>
          <a:p>
            <a:pPr lvl="1"/>
            <a:r>
              <a:rPr lang="en-US" dirty="0"/>
              <a:t>Hierarchy of Needs Theory</a:t>
            </a:r>
          </a:p>
          <a:p>
            <a:pPr lvl="1"/>
            <a:r>
              <a:rPr lang="en-US" dirty="0"/>
              <a:t>Two-Factor Theory</a:t>
            </a:r>
          </a:p>
          <a:p>
            <a:pPr lvl="1"/>
            <a:r>
              <a:rPr lang="en-US" dirty="0"/>
              <a:t>Acquired Needs Theory</a:t>
            </a:r>
          </a:p>
          <a:p>
            <a:r>
              <a:rPr lang="en-US" dirty="0"/>
              <a:t>The key to successful leadership is to meet the needs of employees while achieving </a:t>
            </a:r>
            <a:r>
              <a:rPr lang="en-US" dirty="0" err="1"/>
              <a:t>organisational</a:t>
            </a:r>
            <a:r>
              <a:rPr lang="en-US" dirty="0"/>
              <a:t> objectives.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36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Maslow’s Hierarchy of Needs Theory</a:t>
            </a:r>
            <a:endParaRPr lang="en-AU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22</a:t>
            </a:fld>
            <a:endParaRPr lang="en-US"/>
          </a:p>
        </p:txBody>
      </p:sp>
      <p:pic>
        <p:nvPicPr>
          <p:cNvPr id="5" name="Content Placeholder 4" descr="Exhibit 3-7.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997527"/>
            <a:ext cx="7467600" cy="5181600"/>
          </a:xfrm>
          <a:prstGeom prst="rect">
            <a:avLst/>
          </a:prstGeom>
        </p:spPr>
      </p:pic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8445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Two-Factor Theory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85800"/>
            <a:ext cx="8229600" cy="4525963"/>
          </a:xfrm>
        </p:spPr>
        <p:txBody>
          <a:bodyPr>
            <a:noAutofit/>
          </a:bodyPr>
          <a:lstStyle/>
          <a:p>
            <a:r>
              <a:rPr lang="en-US" dirty="0"/>
              <a:t>In the 1960’s Frederick Herzberg combined lower-level needs he called </a:t>
            </a:r>
            <a:r>
              <a:rPr lang="en-US" i="1" dirty="0">
                <a:solidFill>
                  <a:schemeClr val="accent1"/>
                </a:solidFill>
              </a:rPr>
              <a:t>hygiene </a:t>
            </a:r>
            <a:r>
              <a:rPr lang="en-US" dirty="0">
                <a:solidFill>
                  <a:schemeClr val="accent1"/>
                </a:solidFill>
              </a:rPr>
              <a:t>or </a:t>
            </a:r>
            <a:r>
              <a:rPr lang="en-US" i="1" dirty="0">
                <a:solidFill>
                  <a:schemeClr val="accent1"/>
                </a:solidFill>
              </a:rPr>
              <a:t>maintenance (extrinsic motivators</a:t>
            </a:r>
            <a:r>
              <a:rPr lang="en-US" i="1" dirty="0"/>
              <a:t>).</a:t>
            </a:r>
          </a:p>
          <a:p>
            <a:pPr lvl="1"/>
            <a:r>
              <a:rPr lang="en-US" i="1" dirty="0"/>
              <a:t>Job security, working conditions, salary</a:t>
            </a:r>
          </a:p>
          <a:p>
            <a:r>
              <a:rPr lang="en-US" dirty="0"/>
              <a:t>Higher-level needs he called </a:t>
            </a:r>
            <a:r>
              <a:rPr lang="en-US" i="1" dirty="0">
                <a:solidFill>
                  <a:schemeClr val="accent1"/>
                </a:solidFill>
              </a:rPr>
              <a:t>motivators (intrinsic motivators)</a:t>
            </a:r>
            <a:r>
              <a:rPr lang="en-US" i="1" dirty="0"/>
              <a:t>.</a:t>
            </a:r>
          </a:p>
          <a:p>
            <a:pPr lvl="1"/>
            <a:r>
              <a:rPr lang="en-US" i="1" dirty="0"/>
              <a:t>Recognition, growth, advancement, more </a:t>
            </a:r>
            <a:r>
              <a:rPr lang="en-US" i="1" dirty="0" err="1"/>
              <a:t>responsbilities</a:t>
            </a:r>
            <a:endParaRPr lang="en-US" i="1" dirty="0"/>
          </a:p>
          <a:p>
            <a:r>
              <a:rPr lang="en-US" i="1" dirty="0"/>
              <a:t>The </a:t>
            </a:r>
            <a:r>
              <a:rPr lang="en-US" dirty="0">
                <a:solidFill>
                  <a:srgbClr val="00B0F0"/>
                </a:solidFill>
              </a:rPr>
              <a:t>two-factor theory </a:t>
            </a:r>
            <a:r>
              <a:rPr lang="en-US" i="1" dirty="0"/>
              <a:t>proposes that people are motivated by motivators rather than maintenance factors.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0534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Two-Factor Theory …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24</a:t>
            </a:fld>
            <a:endParaRPr lang="en-US"/>
          </a:p>
        </p:txBody>
      </p:sp>
      <p:pic>
        <p:nvPicPr>
          <p:cNvPr id="5" name="Content Placeholder 4" descr="Exhibit 3-8.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055" y="1600200"/>
            <a:ext cx="8001000" cy="4298950"/>
          </a:xfrm>
          <a:prstGeom prst="rect">
            <a:avLst/>
          </a:prstGeom>
        </p:spPr>
      </p:pic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2144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Acquired Needs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836" y="1295400"/>
            <a:ext cx="8382000" cy="4525963"/>
          </a:xfrm>
        </p:spPr>
        <p:txBody>
          <a:bodyPr>
            <a:noAutofit/>
          </a:bodyPr>
          <a:lstStyle/>
          <a:p>
            <a:r>
              <a:rPr lang="en-US" sz="3100" dirty="0"/>
              <a:t>People are motivated by their need for achievement, power, and affiliation.</a:t>
            </a:r>
          </a:p>
          <a:p>
            <a:pPr lvl="1"/>
            <a:r>
              <a:rPr lang="en-US" i="1" dirty="0"/>
              <a:t>Motivating employees with a high n Ach:</a:t>
            </a:r>
          </a:p>
          <a:p>
            <a:pPr lvl="2"/>
            <a:r>
              <a:rPr lang="en-US" dirty="0"/>
              <a:t>Give them challenging tasks with clear objectives.</a:t>
            </a:r>
          </a:p>
          <a:p>
            <a:pPr lvl="1"/>
            <a:r>
              <a:rPr lang="en-US" i="1" dirty="0"/>
              <a:t>Motivating employees with a high n Pow:</a:t>
            </a:r>
          </a:p>
          <a:p>
            <a:pPr lvl="2"/>
            <a:r>
              <a:rPr lang="en-US" dirty="0"/>
              <a:t>Let them plan/control their jobs as much as possible.</a:t>
            </a:r>
          </a:p>
          <a:p>
            <a:pPr lvl="1"/>
            <a:r>
              <a:rPr lang="en-US" i="1" dirty="0"/>
              <a:t>Motivating employees with a high n Aff:</a:t>
            </a:r>
          </a:p>
          <a:p>
            <a:pPr lvl="2"/>
            <a:r>
              <a:rPr lang="en-US" dirty="0"/>
              <a:t>Let them work as part of a team.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60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Needs of People and Motivation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Conventional management approaches:</a:t>
            </a:r>
          </a:p>
          <a:p>
            <a:pPr lvl="1"/>
            <a:r>
              <a:rPr lang="en-US" dirty="0"/>
              <a:t>Individual’s lower, basic needs</a:t>
            </a:r>
          </a:p>
          <a:p>
            <a:pPr lvl="1"/>
            <a:r>
              <a:rPr lang="en-US" dirty="0"/>
              <a:t>Extrinsic rewards and punishments</a:t>
            </a:r>
          </a:p>
          <a:p>
            <a:pPr lvl="1"/>
            <a:r>
              <a:rPr lang="en-US" dirty="0"/>
              <a:t>Control the </a:t>
            </a:r>
            <a:r>
              <a:rPr lang="en-US" dirty="0" err="1"/>
              <a:t>behaviour</a:t>
            </a:r>
            <a:r>
              <a:rPr lang="en-US" dirty="0"/>
              <a:t> of employees by manipulating their decisions about how to act</a:t>
            </a:r>
          </a:p>
          <a:p>
            <a:pPr lvl="1"/>
            <a:r>
              <a:rPr lang="en-US" dirty="0"/>
              <a:t>People perform adequately</a:t>
            </a:r>
          </a:p>
          <a:p>
            <a:r>
              <a:rPr lang="en-US" dirty="0"/>
              <a:t>Leadership approaches:</a:t>
            </a:r>
          </a:p>
          <a:p>
            <a:pPr lvl="1"/>
            <a:r>
              <a:rPr lang="en-US" dirty="0"/>
              <a:t>Satisfy higher need</a:t>
            </a:r>
          </a:p>
          <a:p>
            <a:pPr lvl="1"/>
            <a:r>
              <a:rPr lang="en-US" dirty="0"/>
              <a:t>Intrinsic rewards</a:t>
            </a:r>
          </a:p>
          <a:p>
            <a:pPr lvl="1"/>
            <a:r>
              <a:rPr lang="en-US" dirty="0"/>
              <a:t>Employee engagement (empower)</a:t>
            </a:r>
          </a:p>
          <a:p>
            <a:pPr lvl="1"/>
            <a:r>
              <a:rPr lang="en-US" dirty="0"/>
              <a:t>People achieve their best possible performance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26</a:t>
            </a:fld>
            <a:endParaRPr lang="en-US"/>
          </a:p>
        </p:txBody>
      </p:sp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9565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Process Motivation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 on understanding how people choose </a:t>
            </a:r>
            <a:r>
              <a:rPr lang="en-US" dirty="0" err="1"/>
              <a:t>behaviour</a:t>
            </a:r>
            <a:r>
              <a:rPr lang="en-US" dirty="0"/>
              <a:t> to fulfill their needs.</a:t>
            </a:r>
            <a:r>
              <a:rPr lang="en-US" i="1" dirty="0"/>
              <a:t>  </a:t>
            </a:r>
          </a:p>
          <a:p>
            <a:pPr lvl="1"/>
            <a:r>
              <a:rPr lang="en-US" dirty="0"/>
              <a:t>Equity theory</a:t>
            </a:r>
          </a:p>
          <a:p>
            <a:pPr lvl="1"/>
            <a:r>
              <a:rPr lang="en-US" dirty="0"/>
              <a:t>Expectancy theory</a:t>
            </a:r>
          </a:p>
          <a:p>
            <a:pPr lvl="1"/>
            <a:r>
              <a:rPr lang="en-US" dirty="0"/>
              <a:t>Goal-setting theory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25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Equity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4525963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Equity theory </a:t>
            </a:r>
            <a:r>
              <a:rPr lang="en-US" i="1" dirty="0"/>
              <a:t>proposes that people are motivated when their perceived inputs equal outputs.</a:t>
            </a:r>
          </a:p>
          <a:p>
            <a:r>
              <a:rPr lang="en-US" dirty="0"/>
              <a:t>People compare their inputs and outputs to that of relevant others and conclude if they are under-rewarded, over-rewarded, or equitably rewarded.</a:t>
            </a:r>
          </a:p>
          <a:p>
            <a:r>
              <a:rPr lang="en-US" dirty="0"/>
              <a:t>When inequity is perceived, employees attempt to correct the balance.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116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Motivating With Equity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sz="3100" dirty="0"/>
              <a:t>When employees believe they are equitably rewarded, they are not actively motivated.</a:t>
            </a:r>
          </a:p>
          <a:p>
            <a:r>
              <a:rPr lang="en-US" sz="3100" dirty="0"/>
              <a:t>When employees feel under-rewarded, they are demotivated.</a:t>
            </a:r>
          </a:p>
          <a:p>
            <a:r>
              <a:rPr lang="en-US" sz="3100" dirty="0"/>
              <a:t>Equity theory offers useful information:</a:t>
            </a:r>
          </a:p>
          <a:p>
            <a:pPr lvl="1"/>
            <a:r>
              <a:rPr lang="en-US" sz="2700" dirty="0"/>
              <a:t>Equity is based on perception,</a:t>
            </a:r>
          </a:p>
          <a:p>
            <a:pPr lvl="1"/>
            <a:r>
              <a:rPr lang="en-US" sz="2700" dirty="0"/>
              <a:t>Reward equitably, and</a:t>
            </a:r>
          </a:p>
          <a:p>
            <a:pPr lvl="1"/>
            <a:r>
              <a:rPr lang="en-US" sz="2700" dirty="0"/>
              <a:t>Reward high performance.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90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Expectancy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Expectancy theory </a:t>
            </a:r>
            <a:r>
              <a:rPr lang="en-US" i="1" dirty="0"/>
              <a:t>proposes that people are motivated when they believe they can accomplish the task, they will get the reward, and the rewards for doing the task are worth the effort.</a:t>
            </a:r>
          </a:p>
          <a:p>
            <a:r>
              <a:rPr lang="en-US" dirty="0"/>
              <a:t>Based on Victor Vroom’s formula:</a:t>
            </a:r>
          </a:p>
          <a:p>
            <a:pPr>
              <a:buNone/>
            </a:pPr>
            <a:endParaRPr lang="en-US" sz="2700" dirty="0">
              <a:solidFill>
                <a:srgbClr val="E15E26"/>
              </a:solidFill>
            </a:endParaRPr>
          </a:p>
          <a:p>
            <a:pPr algn="ctr">
              <a:buNone/>
            </a:pPr>
            <a:r>
              <a:rPr lang="en-US" sz="2700" b="1" dirty="0">
                <a:solidFill>
                  <a:schemeClr val="accent1"/>
                </a:solidFill>
              </a:rPr>
              <a:t>motivation = expectancy x instrumentality x valence</a:t>
            </a:r>
          </a:p>
          <a:p>
            <a:pPr>
              <a:buNone/>
            </a:pPr>
            <a:endParaRPr lang="en-US" dirty="0">
              <a:solidFill>
                <a:srgbClr val="00B0F0"/>
              </a:solidFill>
            </a:endParaRPr>
          </a:p>
          <a:p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5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Expectancy Theory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i="1" dirty="0"/>
              <a:t>Expectancy </a:t>
            </a:r>
          </a:p>
          <a:p>
            <a:pPr lvl="2"/>
            <a:r>
              <a:rPr lang="en-US" dirty="0"/>
              <a:t>the person’s perception of his/her ability (probability) to accomplish an objective – self-efficacy.</a:t>
            </a:r>
          </a:p>
          <a:p>
            <a:pPr lvl="1"/>
            <a:r>
              <a:rPr lang="en-US" i="1" dirty="0"/>
              <a:t>Instrumentality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belief that the performance will result in getting the reward.</a:t>
            </a:r>
          </a:p>
          <a:p>
            <a:pPr lvl="1"/>
            <a:r>
              <a:rPr lang="en-US" i="1" dirty="0"/>
              <a:t>Valence </a:t>
            </a:r>
          </a:p>
          <a:p>
            <a:pPr lvl="2"/>
            <a:r>
              <a:rPr lang="en-US" dirty="0"/>
              <a:t>the value a person places on the outcome or reward.</a:t>
            </a:r>
            <a:endParaRPr lang="en-US" i="1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62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Motivating With Expectancy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/>
              <a:t>These conditions result in motivation:</a:t>
            </a:r>
          </a:p>
          <a:p>
            <a:pPr lvl="1"/>
            <a:r>
              <a:rPr lang="en-US" dirty="0"/>
              <a:t>Clearly defined objectives and the performance needed to achieve them.</a:t>
            </a:r>
          </a:p>
          <a:p>
            <a:pPr lvl="1"/>
            <a:r>
              <a:rPr lang="en-US" dirty="0"/>
              <a:t>Tie performance to rewards.</a:t>
            </a:r>
          </a:p>
          <a:p>
            <a:pPr lvl="1"/>
            <a:r>
              <a:rPr lang="en-US" dirty="0"/>
              <a:t>Be sure rewards are of value to employees.</a:t>
            </a:r>
          </a:p>
          <a:p>
            <a:pPr lvl="1"/>
            <a:r>
              <a:rPr lang="en-US" dirty="0"/>
              <a:t>Make sure employees believe you will do what you say.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72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Goal-Setting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836" y="1295400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Goal-setting theory </a:t>
            </a:r>
            <a:r>
              <a:rPr lang="en-US" i="1" dirty="0"/>
              <a:t>proposes that specific, difficult goals motivate people.</a:t>
            </a:r>
          </a:p>
          <a:p>
            <a:r>
              <a:rPr lang="en-US" dirty="0"/>
              <a:t>Goal setting might be the most effective management tool available.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787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06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Reinforcement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Reinforcement theory </a:t>
            </a:r>
            <a:r>
              <a:rPr lang="en-US" i="1" dirty="0"/>
              <a:t>proposes that through the consequences for </a:t>
            </a:r>
            <a:r>
              <a:rPr lang="en-US" i="1" dirty="0" err="1"/>
              <a:t>behaviour</a:t>
            </a:r>
            <a:r>
              <a:rPr lang="en-US" i="1" dirty="0"/>
              <a:t>, people will be motivated to behave in predetermined ways.</a:t>
            </a:r>
          </a:p>
          <a:p>
            <a:r>
              <a:rPr lang="en-US" dirty="0"/>
              <a:t>Two important concepts used to modify </a:t>
            </a:r>
            <a:r>
              <a:rPr lang="en-US" dirty="0" err="1"/>
              <a:t>behaviour</a:t>
            </a:r>
            <a:r>
              <a:rPr lang="en-US" dirty="0"/>
              <a:t> are the </a:t>
            </a:r>
            <a:r>
              <a:rPr lang="en-US" i="1" dirty="0">
                <a:solidFill>
                  <a:schemeClr val="accent1"/>
                </a:solidFill>
              </a:rPr>
              <a:t>types of reinforcement </a:t>
            </a:r>
            <a:r>
              <a:rPr lang="en-US" dirty="0"/>
              <a:t>and </a:t>
            </a:r>
            <a:r>
              <a:rPr lang="en-US" i="1" dirty="0">
                <a:solidFill>
                  <a:schemeClr val="accent1"/>
                </a:solidFill>
              </a:rPr>
              <a:t>the schedules of reinforcement</a:t>
            </a:r>
            <a:r>
              <a:rPr lang="en-US" dirty="0"/>
              <a:t>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718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Types of Reinforcement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Positive reinforcement:</a:t>
            </a:r>
          </a:p>
          <a:p>
            <a:pPr lvl="1"/>
            <a:r>
              <a:rPr lang="en-US" dirty="0"/>
              <a:t>Offer attractive consequences.</a:t>
            </a:r>
          </a:p>
          <a:p>
            <a:r>
              <a:rPr lang="en-US" dirty="0"/>
              <a:t>Avoidance reinforcement:</a:t>
            </a:r>
          </a:p>
          <a:p>
            <a:pPr lvl="1"/>
            <a:r>
              <a:rPr lang="en-US" dirty="0"/>
              <a:t>Also called </a:t>
            </a:r>
            <a:r>
              <a:rPr lang="en-US" i="1" dirty="0"/>
              <a:t>negative reinforcement,</a:t>
            </a:r>
            <a:endParaRPr lang="en-US" dirty="0"/>
          </a:p>
          <a:p>
            <a:pPr lvl="1"/>
            <a:r>
              <a:rPr lang="en-US" dirty="0"/>
              <a:t>Employee avoids negative consequence.</a:t>
            </a:r>
          </a:p>
          <a:p>
            <a:r>
              <a:rPr lang="en-US" dirty="0"/>
              <a:t>Extinction:</a:t>
            </a:r>
          </a:p>
          <a:p>
            <a:pPr lvl="1"/>
            <a:r>
              <a:rPr lang="en-US" dirty="0"/>
              <a:t>Withhold reinforcement when </a:t>
            </a:r>
            <a:r>
              <a:rPr lang="en-US" dirty="0" err="1"/>
              <a:t>behaviour</a:t>
            </a:r>
            <a:r>
              <a:rPr lang="en-US" dirty="0"/>
              <a:t> occurs.</a:t>
            </a:r>
          </a:p>
          <a:p>
            <a:r>
              <a:rPr lang="en-US" dirty="0"/>
              <a:t>Punishment:</a:t>
            </a:r>
          </a:p>
          <a:p>
            <a:pPr lvl="1"/>
            <a:r>
              <a:rPr lang="en-US" dirty="0"/>
              <a:t>Undesirable consequence.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Schedules of Reinforcement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Continuous reinforcement:</a:t>
            </a:r>
          </a:p>
          <a:p>
            <a:pPr lvl="1"/>
            <a:r>
              <a:rPr lang="en-US" dirty="0"/>
              <a:t>Every desired </a:t>
            </a:r>
            <a:r>
              <a:rPr lang="en-US" dirty="0" err="1"/>
              <a:t>behaviour</a:t>
            </a:r>
            <a:r>
              <a:rPr lang="en-US" dirty="0"/>
              <a:t> is reinforced.</a:t>
            </a:r>
          </a:p>
          <a:p>
            <a:r>
              <a:rPr lang="en-US" dirty="0"/>
              <a:t>Intermittent reinforcement:</a:t>
            </a:r>
          </a:p>
          <a:p>
            <a:pPr lvl="1"/>
            <a:r>
              <a:rPr lang="en-US" dirty="0"/>
              <a:t>When based on time – </a:t>
            </a:r>
            <a:r>
              <a:rPr lang="en-US" i="1" dirty="0"/>
              <a:t>interval </a:t>
            </a:r>
            <a:r>
              <a:rPr lang="en-US" dirty="0"/>
              <a:t>schedule</a:t>
            </a:r>
          </a:p>
          <a:p>
            <a:pPr lvl="1"/>
            <a:r>
              <a:rPr lang="en-US" dirty="0"/>
              <a:t>When based on output – </a:t>
            </a:r>
            <a:r>
              <a:rPr lang="en-US" i="1" dirty="0"/>
              <a:t>ratio </a:t>
            </a:r>
            <a:r>
              <a:rPr lang="en-US" dirty="0"/>
              <a:t>schedule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Motivating with Reinforcement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 get what you reinforce.</a:t>
            </a:r>
          </a:p>
          <a:p>
            <a:r>
              <a:rPr lang="en-US" dirty="0"/>
              <a:t>General guidelines for using reinforcement:</a:t>
            </a:r>
          </a:p>
          <a:p>
            <a:pPr lvl="1"/>
            <a:r>
              <a:rPr lang="en-US" dirty="0"/>
              <a:t>Set clear objectives,</a:t>
            </a:r>
          </a:p>
          <a:p>
            <a:pPr lvl="1"/>
            <a:r>
              <a:rPr lang="en-US" dirty="0"/>
              <a:t>Select appropriate reinforcement,</a:t>
            </a:r>
          </a:p>
          <a:p>
            <a:pPr lvl="1"/>
            <a:r>
              <a:rPr lang="en-US" dirty="0"/>
              <a:t>Select appropriate reinforcement schedule,</a:t>
            </a:r>
          </a:p>
          <a:p>
            <a:pPr lvl="1"/>
            <a:r>
              <a:rPr lang="en-US" dirty="0"/>
              <a:t>Do not reward mediocre or poor work,</a:t>
            </a:r>
          </a:p>
          <a:p>
            <a:pPr lvl="1"/>
            <a:r>
              <a:rPr lang="en-US" dirty="0"/>
              <a:t>Look for positives and give praise,</a:t>
            </a:r>
          </a:p>
          <a:p>
            <a:pPr lvl="1"/>
            <a:r>
              <a:rPr lang="en-US" dirty="0"/>
              <a:t>Give sincere praise every day, and</a:t>
            </a:r>
          </a:p>
          <a:p>
            <a:pPr lvl="1"/>
            <a:r>
              <a:rPr lang="en-US" dirty="0"/>
              <a:t>Do things for your employees.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0456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Discuss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830763"/>
          </a:xfrm>
        </p:spPr>
        <p:txBody>
          <a:bodyPr>
            <a:normAutofit lnSpcReduction="10000"/>
          </a:bodyPr>
          <a:lstStyle/>
          <a:p>
            <a:pPr marL="742950" indent="-742950">
              <a:lnSpc>
                <a:spcPct val="134000"/>
              </a:lnSpc>
              <a:buAutoNum type="arabicPeriod"/>
            </a:pPr>
            <a:r>
              <a:rPr lang="en-US" sz="4000" dirty="0"/>
              <a:t>What are the similarities and differences among the three content motivation theories?</a:t>
            </a:r>
          </a:p>
          <a:p>
            <a:pPr marL="742950" indent="-742950">
              <a:lnSpc>
                <a:spcPct val="134000"/>
              </a:lnSpc>
              <a:buAutoNum type="arabicPeriod"/>
            </a:pPr>
            <a:r>
              <a:rPr lang="en-US" sz="4000" dirty="0"/>
              <a:t>What are the major similarities and differences among the three process motivation theories?</a:t>
            </a:r>
          </a:p>
          <a:p>
            <a:pPr marL="742950" indent="-742950">
              <a:lnSpc>
                <a:spcPct val="134000"/>
              </a:lnSpc>
              <a:buFont typeface="+mj-lt"/>
              <a:buAutoNum type="arabicPeriod" startAt="3"/>
            </a:pP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38</a:t>
            </a:fld>
            <a:endParaRPr lang="en-US"/>
          </a:p>
        </p:txBody>
      </p:sp>
      <p:sp>
        <p:nvSpPr>
          <p:cNvPr id="7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06809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34" y="533400"/>
            <a:ext cx="8915400" cy="79216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Case Study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AU" b="1" i="1" dirty="0">
                <a:solidFill>
                  <a:schemeClr val="accent1"/>
                </a:solidFill>
              </a:rPr>
              <a:t>Facebook COO Sheryl Sandberg</a:t>
            </a:r>
            <a:br>
              <a:rPr lang="en-US" i="1" dirty="0"/>
            </a:br>
            <a:endParaRPr lang="en-AU" b="1" i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39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How would Sheryl Sandberg’s leadership style be described based on the four behavioural leadership styles?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How does Sandberg’s book Lean In emphasise the three content motivation theories?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How does Sandberg’s book Lean In emphasise the three process motivation theories?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Which type and schedule of reinforcement will help women to advance in business?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How do the five dimensions of our leadership definition apply to Sandberg as COO of Facebook?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What managerial leadership skills does Sandberg need as COO of Facebook?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How would you describe Sandberg’s Big Five Personality, and do you believe she has the personality profile of an effective leader?</a:t>
            </a:r>
            <a:endParaRPr 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186846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994" y="-97876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5124"/>
            <a:ext cx="8229600" cy="5167774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Leaders’ </a:t>
            </a:r>
            <a:r>
              <a:rPr lang="en-US" dirty="0" err="1"/>
              <a:t>behaviour</a:t>
            </a:r>
            <a:r>
              <a:rPr lang="en-US" dirty="0"/>
              <a:t> is based on their traits and skills.</a:t>
            </a:r>
          </a:p>
          <a:p>
            <a:r>
              <a:rPr lang="en-US" dirty="0"/>
              <a:t>Leadership </a:t>
            </a:r>
            <a:r>
              <a:rPr lang="en-US" dirty="0" err="1"/>
              <a:t>behavioural</a:t>
            </a:r>
            <a:r>
              <a:rPr lang="en-US" dirty="0"/>
              <a:t> theories:</a:t>
            </a:r>
          </a:p>
          <a:p>
            <a:pPr lvl="1"/>
            <a:r>
              <a:rPr lang="en-US" sz="3200" dirty="0"/>
              <a:t>University of Iowa studies</a:t>
            </a:r>
          </a:p>
          <a:p>
            <a:pPr lvl="1"/>
            <a:r>
              <a:rPr lang="en-US" sz="3200" dirty="0"/>
              <a:t>University of Michigan studies</a:t>
            </a:r>
          </a:p>
          <a:p>
            <a:pPr lvl="1"/>
            <a:r>
              <a:rPr lang="en-US" sz="3200" dirty="0"/>
              <a:t>Ohio studies</a:t>
            </a:r>
          </a:p>
          <a:p>
            <a:pPr lvl="1"/>
            <a:r>
              <a:rPr lang="en-US" sz="3200" dirty="0"/>
              <a:t>Leadership grid</a:t>
            </a:r>
          </a:p>
          <a:p>
            <a:r>
              <a:rPr lang="en-US" dirty="0"/>
              <a:t>Motivation affects behavior</a:t>
            </a:r>
          </a:p>
          <a:p>
            <a:r>
              <a:rPr lang="en-US" dirty="0"/>
              <a:t>Content motivation theories explains and predicts </a:t>
            </a:r>
            <a:r>
              <a:rPr lang="en-US" dirty="0" err="1"/>
              <a:t>behaviour</a:t>
            </a:r>
            <a:r>
              <a:rPr lang="en-US" dirty="0"/>
              <a:t> based on people’s needs.</a:t>
            </a:r>
          </a:p>
          <a:p>
            <a:pPr lvl="1"/>
            <a:r>
              <a:rPr lang="en-US" sz="3200" dirty="0"/>
              <a:t>Hierarchy of Needs Theory</a:t>
            </a:r>
          </a:p>
          <a:p>
            <a:pPr lvl="1"/>
            <a:r>
              <a:rPr lang="en-US" sz="3200" dirty="0"/>
              <a:t>Two-Factor Theory</a:t>
            </a:r>
          </a:p>
          <a:p>
            <a:pPr lvl="1"/>
            <a:r>
              <a:rPr lang="en-US" sz="3200" dirty="0"/>
              <a:t>Acquired Needs Theory</a:t>
            </a:r>
          </a:p>
          <a:p>
            <a:r>
              <a:rPr lang="en-US" dirty="0"/>
              <a:t>Process motivation theories helps to understand how people choose </a:t>
            </a:r>
            <a:r>
              <a:rPr lang="en-US" dirty="0" err="1"/>
              <a:t>behaviour</a:t>
            </a:r>
            <a:r>
              <a:rPr lang="en-US" dirty="0"/>
              <a:t> to fulfill their needs.  </a:t>
            </a:r>
          </a:p>
          <a:p>
            <a:pPr lvl="1"/>
            <a:r>
              <a:rPr lang="en-US" sz="3200" dirty="0"/>
              <a:t>Equity theory</a:t>
            </a:r>
          </a:p>
          <a:p>
            <a:pPr lvl="1"/>
            <a:r>
              <a:rPr lang="en-US" sz="3200" dirty="0"/>
              <a:t>Expectancy theory</a:t>
            </a:r>
          </a:p>
          <a:p>
            <a:pPr lvl="1"/>
            <a:r>
              <a:rPr lang="en-US" sz="3200" dirty="0"/>
              <a:t>Goal-setting theory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99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1776</Words>
  <Application>Microsoft Macintosh PowerPoint</Application>
  <PresentationFormat>On-screen Show (4:3)</PresentationFormat>
  <Paragraphs>282</Paragraphs>
  <Slides>40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Tahoma</vt:lpstr>
      <vt:lpstr>Office Theme</vt:lpstr>
      <vt:lpstr>Leadership in Business and Society BUSN 3052</vt:lpstr>
      <vt:lpstr>Learning Objectives</vt:lpstr>
      <vt:lpstr>Leadership Behaviour</vt:lpstr>
      <vt:lpstr>Leadership Style</vt:lpstr>
      <vt:lpstr>University of Iowa Leadership Styles</vt:lpstr>
      <vt:lpstr>University of Iowa Leadership Styles …</vt:lpstr>
      <vt:lpstr>University of Michigan Leadership Model</vt:lpstr>
      <vt:lpstr>University of Michigan Leadership Model</vt:lpstr>
      <vt:lpstr>Ohio State University</vt:lpstr>
      <vt:lpstr>Ohio State University</vt:lpstr>
      <vt:lpstr>Discuss</vt:lpstr>
      <vt:lpstr>The Leadership Grid</vt:lpstr>
      <vt:lpstr>The Leadership Grid …</vt:lpstr>
      <vt:lpstr>Discuss</vt:lpstr>
      <vt:lpstr>High-High Leader Research</vt:lpstr>
      <vt:lpstr>Behavioural Theory Contributions</vt:lpstr>
      <vt:lpstr>Entrepreneurial Behaviour </vt:lpstr>
      <vt:lpstr>Discuss</vt:lpstr>
      <vt:lpstr>Leadership and Motivation</vt:lpstr>
      <vt:lpstr>Motivation Theories</vt:lpstr>
      <vt:lpstr>Content Motivation Theories</vt:lpstr>
      <vt:lpstr>Maslow’s Hierarchy of Needs Theory</vt:lpstr>
      <vt:lpstr>Two-Factor Theory</vt:lpstr>
      <vt:lpstr>Two-Factor Theory …</vt:lpstr>
      <vt:lpstr>Acquired Needs Theory</vt:lpstr>
      <vt:lpstr>Needs of People and Motivation Methods</vt:lpstr>
      <vt:lpstr>Process Motivation Theories</vt:lpstr>
      <vt:lpstr>Equity Theory</vt:lpstr>
      <vt:lpstr>Motivating With Equity Theory</vt:lpstr>
      <vt:lpstr>Expectancy Theory</vt:lpstr>
      <vt:lpstr>Expectancy Theory …</vt:lpstr>
      <vt:lpstr>Motivating With Expectancy Theory</vt:lpstr>
      <vt:lpstr>Goal-Setting Theory</vt:lpstr>
      <vt:lpstr>Reinforcement Theory</vt:lpstr>
      <vt:lpstr>Types of Reinforcement</vt:lpstr>
      <vt:lpstr>Schedules of Reinforcement</vt:lpstr>
      <vt:lpstr>Motivating with Reinforcement</vt:lpstr>
      <vt:lpstr>Discuss</vt:lpstr>
      <vt:lpstr>Case Study  Facebook COO Sheryl Sandberg </vt:lpstr>
      <vt:lpstr>Summary</vt:lpstr>
    </vt:vector>
  </TitlesOfParts>
  <Company>Microsoft Corporation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in Business and Society BUSN 3052</dc:title>
  <dc:creator>Samudi</dc:creator>
  <cp:lastModifiedBy>Microsoft Office User</cp:lastModifiedBy>
  <cp:revision>221</cp:revision>
  <cp:lastPrinted>2018-07-26T05:26:24Z</cp:lastPrinted>
  <dcterms:created xsi:type="dcterms:W3CDTF">2018-07-16T01:16:33Z</dcterms:created>
  <dcterms:modified xsi:type="dcterms:W3CDTF">2019-09-07T08:15:51Z</dcterms:modified>
</cp:coreProperties>
</file>